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  <p:sldMasterId id="2147483670" r:id="rId2"/>
    <p:sldMasterId id="2147483683" r:id="rId3"/>
    <p:sldMasterId id="2147483695" r:id="rId4"/>
  </p:sldMasterIdLst>
  <p:notesMasterIdLst>
    <p:notesMasterId r:id="rId25"/>
  </p:notesMasterIdLst>
  <p:sldIdLst>
    <p:sldId id="300" r:id="rId5"/>
    <p:sldId id="378" r:id="rId6"/>
    <p:sldId id="358" r:id="rId7"/>
    <p:sldId id="365" r:id="rId8"/>
    <p:sldId id="374" r:id="rId9"/>
    <p:sldId id="303" r:id="rId10"/>
    <p:sldId id="327" r:id="rId11"/>
    <p:sldId id="356" r:id="rId12"/>
    <p:sldId id="373" r:id="rId13"/>
    <p:sldId id="375" r:id="rId14"/>
    <p:sldId id="371" r:id="rId15"/>
    <p:sldId id="359" r:id="rId16"/>
    <p:sldId id="372" r:id="rId17"/>
    <p:sldId id="376" r:id="rId18"/>
    <p:sldId id="377" r:id="rId19"/>
    <p:sldId id="364" r:id="rId20"/>
    <p:sldId id="357" r:id="rId21"/>
    <p:sldId id="363" r:id="rId22"/>
    <p:sldId id="367" r:id="rId23"/>
    <p:sldId id="30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99D7CF"/>
    <a:srgbClr val="F9423A"/>
    <a:srgbClr val="29BEC4"/>
    <a:srgbClr val="0DB282"/>
    <a:srgbClr val="FA5D56"/>
    <a:srgbClr val="302A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94" autoAdjust="0"/>
    <p:restoredTop sz="88468" autoAdjust="0"/>
  </p:normalViewPr>
  <p:slideViewPr>
    <p:cSldViewPr snapToGrid="0">
      <p:cViewPr varScale="1">
        <p:scale>
          <a:sx n="65" d="100"/>
          <a:sy n="65" d="100"/>
        </p:scale>
        <p:origin x="12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3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jpeg>
</file>

<file path=ppt/media/image20.png>
</file>

<file path=ppt/media/image21.tiff>
</file>

<file path=ppt/media/image22.tif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E7AFA-B288-4772-BBF4-2A3B98CDEDAE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264CA3-069F-4AC6-9557-3FDE03BFC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854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264CA3-069F-4AC6-9557-3FDE03BFC94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1431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PASS is a global, not-for-profit association where data professionals Connect, Share and Learn.</a:t>
            </a:r>
          </a:p>
          <a:p>
            <a:r>
              <a:rPr lang="en-US" dirty="0"/>
              <a:t>Joining PASS is free, and gives you access to hundreds of hours of free online content, live virtual and in-person events, the ability to join Local Groups in your area, and an annual conference, PASS Summit.</a:t>
            </a:r>
          </a:p>
          <a:p>
            <a:r>
              <a:rPr lang="en-US" dirty="0"/>
              <a:t>PASS is a great way to connect with like-minded professionals, increase your technical expertise, and grow your career.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9702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264CA3-069F-4AC6-9557-3FDE03BFC94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81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264CA3-069F-4AC6-9557-3FDE03BFC94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320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0820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83760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4783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6144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095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flip="none" rotWithShape="1">
          <a:gsLst>
            <a:gs pos="0">
              <a:schemeClr val="tx1">
                <a:lumMod val="85000"/>
                <a:lumOff val="1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 flipV="1">
            <a:off x="1192" y="0"/>
            <a:ext cx="12190808" cy="68580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5943600" y="2687248"/>
            <a:ext cx="562806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lnSpc>
                <a:spcPct val="100000"/>
              </a:lnSpc>
              <a:defRPr lang="en-US" sz="540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44239" y="3658840"/>
            <a:ext cx="562892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lang="en-US" sz="200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355098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6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0" y="0"/>
            <a:ext cx="4855011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1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6828" y="589071"/>
            <a:ext cx="6255483" cy="6858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9512" y="299140"/>
            <a:ext cx="10972800" cy="6858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Title Styling</a:t>
            </a:r>
          </a:p>
        </p:txBody>
      </p:sp>
    </p:spTree>
    <p:extLst/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65000">
              <a:schemeClr val="tx2"/>
            </a:gs>
            <a:gs pos="100000">
              <a:schemeClr val="tx2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768348" y="4351927"/>
            <a:ext cx="9806857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defRPr lang="en-US" sz="5400" b="0" dirty="0">
                <a:solidFill>
                  <a:schemeClr val="bg1"/>
                </a:solidFill>
                <a:latin typeface="+mj-lt"/>
                <a:cs typeface="Segoe UI Light"/>
              </a:defRPr>
            </a:lvl1pPr>
          </a:lstStyle>
          <a:p>
            <a:pPr marL="0" lvl="0"/>
            <a:r>
              <a:rPr lang="en-CA" dirty="0"/>
              <a:t>Section Break</a:t>
            </a:r>
            <a:endParaRPr lang="en-US" dirty="0"/>
          </a:p>
        </p:txBody>
      </p:sp>
    </p:spTree>
    <p:extLst/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65000">
              <a:schemeClr val="tx2"/>
            </a:gs>
            <a:gs pos="100000">
              <a:schemeClr val="tx2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768348" y="4351927"/>
            <a:ext cx="9806857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defRPr lang="en-US" sz="5400" b="0" dirty="0">
                <a:solidFill>
                  <a:schemeClr val="bg1"/>
                </a:solidFill>
                <a:latin typeface="+mj-lt"/>
                <a:cs typeface="Segoe UI Light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68347" y="5323519"/>
            <a:ext cx="9808356" cy="6049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lang="en-US" sz="2000" dirty="0">
                <a:solidFill>
                  <a:schemeClr val="bg1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</p:spTree>
    <p:extLst/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65000">
              <a:schemeClr val="tx2"/>
            </a:gs>
            <a:gs pos="100000">
              <a:schemeClr val="tx2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865"/>
            <a:ext cx="5384800" cy="4015650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1pPr>
            <a:lvl2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2pPr>
            <a:lvl3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3pPr>
            <a:lvl4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4pPr>
            <a:lvl5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602355" y="1465868"/>
            <a:ext cx="5387812" cy="40957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6182659" y="1465868"/>
            <a:ext cx="5387812" cy="40957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6182786" y="1993900"/>
            <a:ext cx="5386916" cy="3981450"/>
          </a:xfrm>
          <a:prstGeom prst="rect">
            <a:avLst/>
          </a:prstGeom>
        </p:spPr>
        <p:txBody>
          <a:bodyPr>
            <a:normAutofit/>
          </a:bodyPr>
          <a:lstStyle>
            <a:lvl1pPr marL="230188" indent="-230188">
              <a:buFont typeface="Arial"/>
              <a:buChar char="•"/>
              <a:defRPr sz="1400"/>
            </a:lvl1pPr>
            <a:lvl2pPr marL="230188" indent="-230188">
              <a:defRPr sz="1400"/>
            </a:lvl2pPr>
            <a:lvl3pPr marL="230188" indent="-230188">
              <a:defRPr sz="1400"/>
            </a:lvl3pPr>
            <a:lvl4pPr marL="230188" indent="-230188">
              <a:defRPr sz="1400"/>
            </a:lvl4pPr>
            <a:lvl5pPr marL="230188" indent="-230188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5012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">
    <p:bg>
      <p:bgPr>
        <a:gradFill>
          <a:gsLst>
            <a:gs pos="0">
              <a:schemeClr val="tx1">
                <a:lumMod val="85000"/>
                <a:lumOff val="1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2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 flipV="1">
            <a:off x="596" y="0"/>
            <a:ext cx="12190808" cy="68580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9798" y="1372173"/>
            <a:ext cx="7233374" cy="26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407016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flip="none" rotWithShape="1">
          <a:gsLst>
            <a:gs pos="0">
              <a:schemeClr val="tx1">
                <a:lumMod val="85000"/>
                <a:lumOff val="1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 flipV="1">
            <a:off x="1192" y="0"/>
            <a:ext cx="12190808" cy="68580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5943600" y="2687248"/>
            <a:ext cx="562806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lnSpc>
                <a:spcPct val="100000"/>
              </a:lnSpc>
              <a:defRPr lang="en-US" sz="540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44239" y="3658840"/>
            <a:ext cx="562892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lang="en-US" sz="200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25185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">
    <p:bg>
      <p:bgPr>
        <a:gradFill>
          <a:gsLst>
            <a:gs pos="0">
              <a:schemeClr val="tx1">
                <a:lumMod val="85000"/>
                <a:lumOff val="1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2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 flipV="1">
            <a:off x="596" y="0"/>
            <a:ext cx="12190808" cy="68580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9798" y="1372173"/>
            <a:ext cx="7233374" cy="26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65921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512" y="1662029"/>
            <a:ext cx="10972800" cy="46214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 typeface="Arial"/>
              <a:buNone/>
              <a:defRPr sz="20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1pPr>
            <a:lvl2pPr marL="342900" indent="-342900">
              <a:buClr>
                <a:schemeClr val="accent4"/>
              </a:buClr>
              <a:buFont typeface="Arial"/>
              <a:buChar char="•"/>
              <a:defRPr sz="18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2pPr>
            <a:lvl3pPr marL="638175" indent="-342900">
              <a:buClr>
                <a:schemeClr val="accent4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3pPr>
            <a:lvl4pPr marL="922338" indent="-342900">
              <a:buClr>
                <a:schemeClr val="accent4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4pPr>
            <a:lvl5pPr marL="1189038" indent="-342900">
              <a:buClr>
                <a:schemeClr val="accent4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572728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512" y="1662029"/>
            <a:ext cx="10972800" cy="46214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 typeface="Arial"/>
              <a:buNone/>
              <a:defRPr sz="20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1pPr>
            <a:lvl2pPr marL="342900" indent="-342900">
              <a:buClr>
                <a:schemeClr val="accent4"/>
              </a:buClr>
              <a:buFont typeface="Arial"/>
              <a:buChar char="•"/>
              <a:defRPr sz="18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2pPr>
            <a:lvl3pPr marL="638175" indent="-342900">
              <a:buClr>
                <a:schemeClr val="accent4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3pPr>
            <a:lvl4pPr marL="922338" indent="-342900">
              <a:buClr>
                <a:schemeClr val="accent4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4pPr>
            <a:lvl5pPr marL="1189038" indent="-342900">
              <a:buClr>
                <a:schemeClr val="accent4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6188999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0179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412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 -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27990" y="413678"/>
            <a:ext cx="11191043" cy="6648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8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657712" y="2867775"/>
            <a:ext cx="4620524" cy="390525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buNone/>
              <a:defRPr lang="en-US" sz="24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9" name="Text Placeholder 30"/>
          <p:cNvSpPr>
            <a:spLocks noGrp="1"/>
          </p:cNvSpPr>
          <p:nvPr>
            <p:ph type="body" sz="quarter" idx="15" hasCustomPrompt="1"/>
          </p:nvPr>
        </p:nvSpPr>
        <p:spPr>
          <a:xfrm>
            <a:off x="6572988" y="2867775"/>
            <a:ext cx="4620524" cy="390525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buNone/>
              <a:defRPr lang="en-US" sz="24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657711" y="3391176"/>
            <a:ext cx="4620524" cy="245115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6572988" y="3391176"/>
            <a:ext cx="4620524" cy="245115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6060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flip="none" rotWithShape="1">
          <a:gsLst>
            <a:gs pos="0">
              <a:schemeClr val="tx1">
                <a:lumMod val="85000"/>
                <a:lumOff val="1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V="1">
            <a:off x="1192" y="0"/>
            <a:ext cx="12190808" cy="68580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5943600" y="2687248"/>
            <a:ext cx="562806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lnSpc>
                <a:spcPct val="100000"/>
              </a:lnSpc>
              <a:defRPr lang="en-US" sz="540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44239" y="3658840"/>
            <a:ext cx="562892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lang="en-US" sz="2000" b="0" i="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V="1">
            <a:off x="1192" y="0"/>
            <a:ext cx="12190808" cy="68580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</p:spTree>
    <p:extLst/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">
    <p:bg>
      <p:bgPr>
        <a:gradFill>
          <a:gsLst>
            <a:gs pos="0">
              <a:schemeClr val="tx1">
                <a:lumMod val="85000"/>
                <a:lumOff val="1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grayscl/>
            <a:alphaModFix amt="2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flipV="1">
            <a:off x="596" y="0"/>
            <a:ext cx="12190808" cy="68580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9798" y="1372173"/>
            <a:ext cx="7233374" cy="26933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2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 flipV="1">
            <a:off x="596" y="0"/>
            <a:ext cx="12190808" cy="6858000"/>
          </a:xfrm>
          <a:prstGeom prst="rect">
            <a:avLst/>
          </a:prstGeom>
          <a:gradFill flip="none" rotWithShape="1">
            <a:gsLst>
              <a:gs pos="0">
                <a:srgbClr val="45BFC8">
                  <a:alpha val="67000"/>
                </a:srgbClr>
              </a:gs>
              <a:gs pos="65000">
                <a:srgbClr val="2F2C7E">
                  <a:alpha val="23000"/>
                </a:srgb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9798" y="1372173"/>
            <a:ext cx="7233374" cy="2693360"/>
          </a:xfrm>
          <a:prstGeom prst="rect">
            <a:avLst/>
          </a:prstGeom>
        </p:spPr>
      </p:pic>
    </p:spTree>
    <p:extLst/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512" y="1662029"/>
            <a:ext cx="10972800" cy="46214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 typeface="Arial"/>
              <a:buNone/>
              <a:defRPr sz="2000">
                <a:solidFill>
                  <a:srgbClr val="595959"/>
                </a:solidFill>
                <a:latin typeface="+mn-lt"/>
                <a:cs typeface="Segoe"/>
              </a:defRPr>
            </a:lvl1pPr>
            <a:lvl2pPr marL="342900" indent="-342900">
              <a:buClr>
                <a:schemeClr val="accent4"/>
              </a:buClr>
              <a:buFont typeface="Arial"/>
              <a:buChar char="•"/>
              <a:defRPr sz="1800">
                <a:solidFill>
                  <a:srgbClr val="595959"/>
                </a:solidFill>
                <a:latin typeface="+mn-lt"/>
                <a:cs typeface="Segoe"/>
              </a:defRPr>
            </a:lvl2pPr>
            <a:lvl3pPr marL="638175" indent="-342900">
              <a:buClr>
                <a:schemeClr val="accent4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3pPr>
            <a:lvl4pPr marL="922338" indent="-342900">
              <a:buClr>
                <a:schemeClr val="accent4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4pPr>
            <a:lvl5pPr marL="1189038" indent="-342900">
              <a:buClr>
                <a:schemeClr val="accent4"/>
              </a:buClr>
              <a:buFont typeface="Arial"/>
              <a:buChar char="•"/>
              <a:defRPr sz="1600">
                <a:solidFill>
                  <a:srgbClr val="595959"/>
                </a:solidFill>
                <a:latin typeface="+mn-lt"/>
                <a:cs typeface="Sego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9513" y="6503245"/>
            <a:ext cx="380337" cy="365125"/>
          </a:xfrm>
          <a:prstGeom prst="rect">
            <a:avLst/>
          </a:prstGeom>
          <a:noFill/>
        </p:spPr>
        <p:txBody>
          <a:bodyPr vert="horz" lIns="91440" tIns="0" rIns="91440" bIns="45720" rtlCol="0" anchor="t"/>
          <a:lstStyle>
            <a:lvl1pPr algn="ctr">
              <a:defRPr sz="800" b="1">
                <a:solidFill>
                  <a:schemeClr val="bg2"/>
                </a:solidFill>
              </a:defRPr>
            </a:lvl1pPr>
          </a:lstStyle>
          <a:p>
            <a:fld id="{D372AB51-BDCC-4F95-83CF-1CBB2D34E9E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865"/>
            <a:ext cx="5384800" cy="4015650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1pPr>
            <a:lvl2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2pPr>
            <a:lvl3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3pPr>
            <a:lvl4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4pPr>
            <a:lvl5pPr marL="285750" indent="-285750">
              <a:buClr>
                <a:schemeClr val="accent4"/>
              </a:buClr>
              <a:buFont typeface="Arial"/>
              <a:buChar char="•"/>
              <a:defRPr sz="1400">
                <a:solidFill>
                  <a:srgbClr val="595959"/>
                </a:solidFill>
                <a:latin typeface="+mn-lt"/>
                <a:cs typeface="Segoe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602354" y="1465866"/>
            <a:ext cx="5387812" cy="40957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6182659" y="1465866"/>
            <a:ext cx="5387812" cy="40957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9513" y="6503245"/>
            <a:ext cx="380337" cy="365125"/>
          </a:xfrm>
          <a:prstGeom prst="rect">
            <a:avLst/>
          </a:prstGeom>
          <a:noFill/>
        </p:spPr>
        <p:txBody>
          <a:bodyPr vert="horz" lIns="91440" tIns="0" rIns="91440" bIns="45720" rtlCol="0" anchor="t"/>
          <a:lstStyle>
            <a:lvl1pPr algn="ctr">
              <a:defRPr sz="800" b="1">
                <a:solidFill>
                  <a:schemeClr val="bg2"/>
                </a:solidFill>
              </a:defRPr>
            </a:lvl1pPr>
          </a:lstStyle>
          <a:p>
            <a:fld id="{D372AB51-BDCC-4F95-83CF-1CBB2D34E9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6182785" y="1993900"/>
            <a:ext cx="5386916" cy="3981450"/>
          </a:xfrm>
          <a:prstGeom prst="rect">
            <a:avLst/>
          </a:prstGeom>
        </p:spPr>
        <p:txBody>
          <a:bodyPr>
            <a:normAutofit/>
          </a:bodyPr>
          <a:lstStyle>
            <a:lvl1pPr marL="230188" indent="-230188">
              <a:buFont typeface="Arial"/>
              <a:buChar char="•"/>
              <a:defRPr sz="1400"/>
            </a:lvl1pPr>
            <a:lvl2pPr marL="230188" indent="-230188">
              <a:defRPr sz="1400"/>
            </a:lvl2pPr>
            <a:lvl3pPr marL="230188" indent="-230188">
              <a:defRPr sz="1400"/>
            </a:lvl3pPr>
            <a:lvl4pPr marL="230188" indent="-230188">
              <a:defRPr sz="1400"/>
            </a:lvl4pPr>
            <a:lvl5pPr marL="230188" indent="-230188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838200" y="2077162"/>
            <a:ext cx="4684059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172200" y="2077162"/>
            <a:ext cx="4684059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.pn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512" y="589071"/>
            <a:ext cx="10972800" cy="68580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61729" y="6579669"/>
            <a:ext cx="748496" cy="18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507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712" r:id="rId5"/>
  </p:sldLayoutIdLst>
  <p:hf hdr="0" ftr="0" dt="0"/>
  <p:txStyles>
    <p:titleStyle>
      <a:lvl1pPr marL="0" algn="ctr" defTabSz="457200" rtl="0" eaLnBrk="1" latinLnBrk="0" hangingPunct="1">
        <a:lnSpc>
          <a:spcPts val="3500"/>
        </a:lnSpc>
        <a:spcBef>
          <a:spcPct val="0"/>
        </a:spcBef>
        <a:buNone/>
        <a:defRPr kumimoji="0" lang="en-US" sz="3600" b="0" i="0" u="none" strike="noStrike" kern="1200" cap="none" spc="0" normalizeH="0" baseline="0" dirty="0">
          <a:ln>
            <a:noFill/>
          </a:ln>
          <a:solidFill>
            <a:schemeClr val="tx1"/>
          </a:solidFill>
          <a:effectLst/>
          <a:uLnTx/>
          <a:uFillTx/>
          <a:latin typeface="Gotham Light" charset="0"/>
          <a:ea typeface="Gotham Light" charset="0"/>
          <a:cs typeface="Gotham Light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None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1pPr>
      <a:lvl2pPr marL="342900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4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2pPr>
      <a:lvl3pPr marL="638175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3pPr>
      <a:lvl4pPr marL="9223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4pPr>
      <a:lvl5pPr marL="11890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512" y="589071"/>
            <a:ext cx="10972800" cy="68580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61729" y="6579669"/>
            <a:ext cx="748496" cy="1818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61729" y="6579669"/>
            <a:ext cx="748496" cy="18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54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713" r:id="rId11"/>
  </p:sldLayoutIdLst>
  <p:hf hdr="0" ftr="0" dt="0"/>
  <p:txStyles>
    <p:titleStyle>
      <a:lvl1pPr marL="0" algn="ctr" defTabSz="457200" rtl="0" eaLnBrk="1" latinLnBrk="0" hangingPunct="1">
        <a:lnSpc>
          <a:spcPts val="3500"/>
        </a:lnSpc>
        <a:spcBef>
          <a:spcPct val="0"/>
        </a:spcBef>
        <a:buNone/>
        <a:defRPr kumimoji="0" lang="en-US" sz="3600" b="0" i="0" u="none" strike="noStrike" kern="1200" cap="none" spc="0" normalizeH="0" baseline="0" dirty="0">
          <a:ln>
            <a:noFill/>
          </a:ln>
          <a:solidFill>
            <a:schemeClr val="tx1"/>
          </a:solidFill>
          <a:effectLst/>
          <a:uLnTx/>
          <a:uFillTx/>
          <a:latin typeface="Gotham Light" charset="0"/>
          <a:ea typeface="Gotham Light" charset="0"/>
          <a:cs typeface="Gotham Light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None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1pPr>
      <a:lvl2pPr marL="342900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4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2pPr>
      <a:lvl3pPr marL="638175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3pPr>
      <a:lvl4pPr marL="9223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4pPr>
      <a:lvl5pPr marL="11890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53183-E962-45DB-AED7-29BF3FE9314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D51A9-AB5D-437D-B2A4-74923C9EE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46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512" y="589071"/>
            <a:ext cx="10972800" cy="68580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61729" y="6579669"/>
            <a:ext cx="748496" cy="18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65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</p:sldLayoutIdLst>
  <p:hf hdr="0" ftr="0" dt="0"/>
  <p:txStyles>
    <p:titleStyle>
      <a:lvl1pPr marL="0" algn="ctr" defTabSz="457200" rtl="0" eaLnBrk="1" latinLnBrk="0" hangingPunct="1">
        <a:lnSpc>
          <a:spcPts val="3500"/>
        </a:lnSpc>
        <a:spcBef>
          <a:spcPct val="0"/>
        </a:spcBef>
        <a:buNone/>
        <a:defRPr kumimoji="0" lang="en-US" sz="3600" b="0" i="0" u="none" strike="noStrike" kern="1200" cap="none" spc="0" normalizeH="0" baseline="0" dirty="0">
          <a:ln>
            <a:noFill/>
          </a:ln>
          <a:solidFill>
            <a:schemeClr val="tx1"/>
          </a:solidFill>
          <a:effectLst/>
          <a:uLnTx/>
          <a:uFillTx/>
          <a:latin typeface="Gotham Light" charset="0"/>
          <a:ea typeface="Gotham Light" charset="0"/>
          <a:cs typeface="Gotham Light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None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1pPr>
      <a:lvl2pPr marL="342900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4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2pPr>
      <a:lvl3pPr marL="638175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3pPr>
      <a:lvl4pPr marL="9223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4pPr>
      <a:lvl5pPr marL="1189038" indent="-342900" algn="l" defTabSz="9144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lang="en-US" sz="20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Segoe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servercentral.com/articles/Integration+Services+(SSIS)/177918/" TargetMode="External"/><Relationship Id="rId7" Type="http://schemas.openxmlformats.org/officeDocument/2006/relationships/image" Target="../media/image1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sqlservercentral.com/NewsletterArchive/2018/10/15/17576129" TargetMode="External"/><Relationship Id="rId5" Type="http://schemas.openxmlformats.org/officeDocument/2006/relationships/hyperlink" Target="http://www.sqlservercentral.com/NewsletterArchive/2018/10/18/17607657" TargetMode="External"/><Relationship Id="rId4" Type="http://schemas.openxmlformats.org/officeDocument/2006/relationships/hyperlink" Target="http://www.sqlservercentral.com/blogs/sql-guatemala/2018/10/03/how-to-embed-a-powerbi-report-into-html-code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mssqltips.com/sqlservertip/5169/sql-server-parallelism-overview/" TargetMode="External"/><Relationship Id="rId7" Type="http://schemas.openxmlformats.org/officeDocument/2006/relationships/hyperlink" Target="https://www.mssqltips.com/sqlservertip/5658/capturing-sql-server-deadlocks-using-extended-event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mssqltips.com/sqlservertip/5709/using-compress-and-decompress-in-sql-server-to-save-disk-space/" TargetMode="External"/><Relationship Id="rId5" Type="http://schemas.openxmlformats.org/officeDocument/2006/relationships/hyperlink" Target="https://www.mssqltips.com/sqlservertip/5721/script-to-obtain-most-recent-sql-server-backup-information-for-all-databases/" TargetMode="External"/><Relationship Id="rId4" Type="http://schemas.openxmlformats.org/officeDocument/2006/relationships/hyperlink" Target="https://www.mssqltips.com/sqlservertip/5713/sql-server-database-mirroring-inventory-and-monitoring-scripts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png"/><Relationship Id="rId4" Type="http://schemas.openxmlformats.org/officeDocument/2006/relationships/hyperlink" Target="https://www.mssqltips.com/mssqltips-author-of-year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servercentral.com/About/WriteForUs" TargetMode="External"/><Relationship Id="rId2" Type="http://schemas.openxmlformats.org/officeDocument/2006/relationships/hyperlink" Target="https://www.mssqltips.com/contribute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sqlshack.com/about-us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tssug.pass.org/en-us/sessionsubmission.aspx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pablo-echeverria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mssqltips.com/sqlserverauthor/267/pablo-echeverria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hyperlink" Target="mailto:gtssug@gmail.com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2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facebook.com/groups/gtssug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hyperlink" Target="https://twitter.com/gtssu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TSSUG" TargetMode="External"/><Relationship Id="rId2" Type="http://schemas.openxmlformats.org/officeDocument/2006/relationships/hyperlink" Target="http://gtssug.pass.org/" TargetMode="Externa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saturday.com/268/eventhome.asp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pass.org/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servercentral.com/NewsletterArchive/2018/08/26/1748339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www.microsoft.com/en-us/sql-server/sql-server-2019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5521" y="2050991"/>
            <a:ext cx="3557383" cy="132459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2294545" y="2386014"/>
            <a:ext cx="8535380" cy="2428698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noAutofit/>
          </a:bodyPr>
          <a:lstStyle>
            <a:lvl1pPr marL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sz="5000" dirty="0">
                <a:latin typeface="+mn-lt"/>
              </a:rPr>
              <a:t>Guatemala SQL Server group </a:t>
            </a:r>
          </a:p>
          <a:p>
            <a:r>
              <a:rPr lang="en-US" sz="5000" dirty="0">
                <a:latin typeface="+mn-lt"/>
              </a:rPr>
              <a:t>October 2018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388940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BFA1A-8989-4C20-AC86-7BEDCBE2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openings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9C2288-9CF3-4C1F-AE7A-3257913C69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9878" y="1854741"/>
            <a:ext cx="9984578" cy="255653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832C38-E358-4D74-B9B2-3D0E85660871}"/>
              </a:ext>
            </a:extLst>
          </p:cNvPr>
          <p:cNvSpPr txBox="1"/>
          <p:nvPr/>
        </p:nvSpPr>
        <p:spPr>
          <a:xfrm>
            <a:off x="2965672" y="5154865"/>
            <a:ext cx="6200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Contact Christian Araujo (</a:t>
            </a:r>
            <a:r>
              <a:rPr lang="en-US" b="1" dirty="0">
                <a:solidFill>
                  <a:srgbClr val="293338"/>
                </a:solidFill>
              </a:rPr>
              <a:t>@</a:t>
            </a:r>
            <a:r>
              <a:rPr lang="en-US" b="1" dirty="0" err="1">
                <a:solidFill>
                  <a:srgbClr val="293338"/>
                </a:solidFill>
              </a:rPr>
              <a:t>charaujo</a:t>
            </a:r>
            <a:r>
              <a:rPr lang="en-US" dirty="0"/>
              <a:t>) for more information</a:t>
            </a:r>
          </a:p>
        </p:txBody>
      </p:sp>
    </p:spTree>
    <p:extLst>
      <p:ext uri="{BB962C8B-B14F-4D97-AF65-F5344CB8AC3E}">
        <p14:creationId xmlns:p14="http://schemas.microsoft.com/office/powerpoint/2010/main" val="2119264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7CEF710-74B7-8440-A204-6611BACF8AED}"/>
              </a:ext>
            </a:extLst>
          </p:cNvPr>
          <p:cNvSpPr txBox="1"/>
          <p:nvPr/>
        </p:nvSpPr>
        <p:spPr>
          <a:xfrm>
            <a:off x="270450" y="1843950"/>
            <a:ext cx="989878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Articles: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b="1" dirty="0">
              <a:hlinkClick r:id="rId3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3"/>
              </a:rPr>
              <a:t>SSIS Basics: Bulk-Import various text files into a table </a:t>
            </a:r>
            <a:r>
              <a:rPr lang="en-US" dirty="0"/>
              <a:t>(Eduardo Pivaral)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just"/>
            <a:r>
              <a:rPr lang="en-US" sz="2000" dirty="0"/>
              <a:t>Featured blog posts: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4"/>
              </a:rPr>
              <a:t>How to embed a </a:t>
            </a:r>
            <a:r>
              <a:rPr lang="en-US" sz="2000" b="1" dirty="0" err="1">
                <a:hlinkClick r:id="rId4"/>
              </a:rPr>
              <a:t>PowerBI</a:t>
            </a:r>
            <a:r>
              <a:rPr lang="en-US" sz="2000" b="1" dirty="0">
                <a:hlinkClick r:id="rId4"/>
              </a:rPr>
              <a:t> report into HTML code</a:t>
            </a:r>
            <a:r>
              <a:rPr lang="en-US" sz="2000" b="1" dirty="0"/>
              <a:t> </a:t>
            </a:r>
            <a:r>
              <a:rPr lang="en-US" sz="2000" dirty="0"/>
              <a:t>(Eduardo Pivaral)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5"/>
              </a:rPr>
              <a:t>Creating Wait stats widget on Azure Data Studio for macOS</a:t>
            </a:r>
            <a:r>
              <a:rPr lang="en-US" sz="2000" b="1" dirty="0"/>
              <a:t> </a:t>
            </a:r>
            <a:r>
              <a:rPr lang="en-US" sz="2000" dirty="0"/>
              <a:t>(Carlos Robles)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6"/>
              </a:rPr>
              <a:t>Starting SSMS with a specific connection and script file</a:t>
            </a:r>
            <a:r>
              <a:rPr lang="en-US" sz="2000" b="1" dirty="0"/>
              <a:t> </a:t>
            </a:r>
            <a:r>
              <a:rPr lang="en-US" sz="2000" dirty="0"/>
              <a:t>(Carlos Robles)</a:t>
            </a:r>
          </a:p>
          <a:p>
            <a:pPr algn="just"/>
            <a:endParaRPr lang="en-US" sz="20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12036DB-2AA5-E341-88EA-DA919F612D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450" y="168662"/>
            <a:ext cx="31369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759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B3996EEB-E897-AA4C-BFBD-77BDE151DA50}"/>
              </a:ext>
            </a:extLst>
          </p:cNvPr>
          <p:cNvSpPr txBox="1"/>
          <p:nvPr/>
        </p:nvSpPr>
        <p:spPr>
          <a:xfrm>
            <a:off x="285135" y="1751617"/>
            <a:ext cx="1162172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Articles:</a:t>
            </a:r>
          </a:p>
          <a:p>
            <a:pPr algn="just"/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3"/>
              </a:rPr>
              <a:t>SQL Server Parallelism Overview </a:t>
            </a:r>
            <a:r>
              <a:rPr lang="en-US" dirty="0"/>
              <a:t>(Pablo Echeverria)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4"/>
              </a:rPr>
              <a:t>SQL Server Database Mirroring Inventory and Monitoring Scripts </a:t>
            </a:r>
            <a:r>
              <a:rPr lang="en-US" dirty="0"/>
              <a:t>(Alejandro Cobar)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5"/>
              </a:rPr>
              <a:t>Script to obtain most recent SQL Server backup information for all databases </a:t>
            </a:r>
            <a:r>
              <a:rPr lang="en-US" dirty="0"/>
              <a:t>(Alejandro Cobar)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6"/>
              </a:rPr>
              <a:t>Using COMPRESS and DECOMPRESS in SQL Server to Save Disk Space </a:t>
            </a:r>
            <a:r>
              <a:rPr lang="en-US" dirty="0"/>
              <a:t>(Eduardo Pivaral)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7"/>
              </a:rPr>
              <a:t>Capturing SQL Server Deadlocks using Extended Events </a:t>
            </a:r>
            <a:r>
              <a:rPr lang="en-US" dirty="0"/>
              <a:t>(Eduardo Pivaral)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/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CE1FC3-CF62-8D4B-BA78-B629B85BB1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7031" y="168787"/>
            <a:ext cx="2373937" cy="126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542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CE1FC3-CF62-8D4B-BA78-B629B85BB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367" y="238970"/>
            <a:ext cx="2373937" cy="126049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56FC0B-6DBD-4E01-8F5E-B048D53FDC7F}"/>
              </a:ext>
            </a:extLst>
          </p:cNvPr>
          <p:cNvSpPr/>
          <p:nvPr/>
        </p:nvSpPr>
        <p:spPr>
          <a:xfrm>
            <a:off x="6471162" y="2805600"/>
            <a:ext cx="572083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Pablo Echeverria </a:t>
            </a:r>
            <a:r>
              <a:rPr lang="en-US" dirty="0"/>
              <a:t>and </a:t>
            </a:r>
            <a:r>
              <a:rPr lang="en-US" b="1" dirty="0"/>
              <a:t>Eduardo Pivaral </a:t>
            </a:r>
            <a:r>
              <a:rPr lang="en-US" dirty="0"/>
              <a:t>were nominated for 2018 </a:t>
            </a:r>
            <a:r>
              <a:rPr lang="en-US" dirty="0" err="1"/>
              <a:t>MSSQLTips</a:t>
            </a:r>
            <a:r>
              <a:rPr lang="en-US" dirty="0"/>
              <a:t> awards. </a:t>
            </a:r>
          </a:p>
          <a:p>
            <a:endParaRPr lang="en-US" dirty="0"/>
          </a:p>
          <a:p>
            <a:r>
              <a:rPr lang="en-US" dirty="0"/>
              <a:t>You can vote every day for them </a:t>
            </a:r>
            <a:r>
              <a:rPr lang="en-US" sz="1600" dirty="0"/>
              <a:t>(until Dec 31 2018) </a:t>
            </a:r>
            <a:r>
              <a:rPr lang="en-US" dirty="0"/>
              <a:t>at: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https://www.mssqltips.com/mssqltips-author-of-year/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22ABDB-DFDE-42F8-BC5B-89B1B329CD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367" y="1766702"/>
            <a:ext cx="6000750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088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0A8E8-D69B-4364-98EC-50E710E36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Want to write technical articles?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03A197-73D4-4DF2-A603-F6506608B2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52070" y="1608096"/>
            <a:ext cx="9934090" cy="4137384"/>
          </a:xfrm>
        </p:spPr>
        <p:txBody>
          <a:bodyPr>
            <a:normAutofit/>
          </a:bodyPr>
          <a:lstStyle/>
          <a:p>
            <a:r>
              <a:rPr lang="en-US" sz="2800" dirty="0"/>
              <a:t>Learn more on each site:</a:t>
            </a:r>
          </a:p>
          <a:p>
            <a:endParaRPr lang="en-US" sz="2800" dirty="0"/>
          </a:p>
          <a:p>
            <a:r>
              <a:rPr lang="en-US" sz="2800" b="1" dirty="0">
                <a:hlinkClick r:id="rId2"/>
              </a:rPr>
              <a:t>https://www.mssqltips.com/contribute/</a:t>
            </a:r>
            <a:endParaRPr lang="en-US" sz="2800" b="1" dirty="0"/>
          </a:p>
          <a:p>
            <a:endParaRPr lang="en-US" sz="2800" b="1" dirty="0"/>
          </a:p>
          <a:p>
            <a:r>
              <a:rPr lang="en-US" sz="2800" b="1" dirty="0">
                <a:hlinkClick r:id="rId3"/>
              </a:rPr>
              <a:t>http://www.sqlservercentral.com/About/WriteForUs</a:t>
            </a:r>
            <a:endParaRPr lang="en-US" sz="2800" b="1" dirty="0"/>
          </a:p>
          <a:p>
            <a:endParaRPr lang="en-US" sz="2800" b="1" dirty="0"/>
          </a:p>
          <a:p>
            <a:r>
              <a:rPr lang="en-US" sz="2800" b="1" dirty="0">
                <a:hlinkClick r:id="rId4"/>
              </a:rPr>
              <a:t>https://www.sqlshack.com/about-us/</a:t>
            </a:r>
            <a:endParaRPr lang="en-US" sz="2800" b="1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37840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88A63-1045-4A23-BC4C-3B756DDF4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for speakers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DD629E-0A76-418A-8E26-E605C963A19D}"/>
              </a:ext>
            </a:extLst>
          </p:cNvPr>
          <p:cNvSpPr/>
          <p:nvPr/>
        </p:nvSpPr>
        <p:spPr>
          <a:xfrm>
            <a:off x="1718854" y="2305615"/>
            <a:ext cx="904746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Want to participate as speaker in Guatemala's SQL Server User Group monthly meeting? then visit:</a:t>
            </a:r>
          </a:p>
          <a:p>
            <a:endParaRPr lang="en-US" sz="2800" dirty="0"/>
          </a:p>
          <a:p>
            <a:r>
              <a:rPr lang="en-US" sz="2800" dirty="0">
                <a:hlinkClick r:id="rId2"/>
              </a:rPr>
              <a:t>https://gtssug.pass.org/en-us/sessionsubmission.aspx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7311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500476" y="0"/>
            <a:ext cx="11191043" cy="892600"/>
          </a:xfrm>
        </p:spPr>
        <p:txBody>
          <a:bodyPr>
            <a:normAutofit/>
          </a:bodyPr>
          <a:lstStyle/>
          <a:p>
            <a:r>
              <a:rPr lang="en-US" dirty="0"/>
              <a:t>Main Presentation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9091CC-61DC-E04C-B98E-94A38A47E707}"/>
              </a:ext>
            </a:extLst>
          </p:cNvPr>
          <p:cNvSpPr/>
          <p:nvPr/>
        </p:nvSpPr>
        <p:spPr>
          <a:xfrm>
            <a:off x="969165" y="1445988"/>
            <a:ext cx="10253663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dirty="0"/>
              <a:t>Cómo aprovechar el paralelismo en SQL Server</a:t>
            </a:r>
            <a:endParaRPr lang="en-US" sz="2000" b="1" dirty="0"/>
          </a:p>
          <a:p>
            <a:pPr fontAlgn="base"/>
            <a:r>
              <a:rPr lang="en-US" i="1" dirty="0">
                <a:solidFill>
                  <a:srgbClr val="293338"/>
                </a:solidFill>
                <a:latin typeface="+mj-lt"/>
              </a:rPr>
              <a:t>Pablo Echeverria, </a:t>
            </a:r>
            <a:r>
              <a:rPr lang="pt-BR" i="1" dirty="0" err="1">
                <a:solidFill>
                  <a:srgbClr val="293338"/>
                </a:solidFill>
                <a:latin typeface="+mj-lt"/>
              </a:rPr>
              <a:t>Logical</a:t>
            </a:r>
            <a:r>
              <a:rPr lang="pt-BR" i="1" dirty="0">
                <a:solidFill>
                  <a:srgbClr val="293338"/>
                </a:solidFill>
                <a:latin typeface="+mj-lt"/>
              </a:rPr>
              <a:t> </a:t>
            </a:r>
            <a:r>
              <a:rPr lang="pt-BR" i="1" dirty="0" err="1">
                <a:solidFill>
                  <a:srgbClr val="293338"/>
                </a:solidFill>
                <a:latin typeface="+mj-lt"/>
              </a:rPr>
              <a:t>Database</a:t>
            </a:r>
            <a:r>
              <a:rPr lang="pt-BR" i="1" dirty="0">
                <a:solidFill>
                  <a:srgbClr val="293338"/>
                </a:solidFill>
                <a:latin typeface="+mj-lt"/>
              </a:rPr>
              <a:t> Administrator, Atos Guatemala</a:t>
            </a:r>
            <a:endParaRPr lang="en-US" i="1" dirty="0">
              <a:solidFill>
                <a:srgbClr val="293338"/>
              </a:solidFill>
              <a:latin typeface="+mj-lt"/>
            </a:endParaRPr>
          </a:p>
          <a:p>
            <a:pPr fontAlgn="base"/>
            <a:endParaRPr lang="en-US" sz="2000" dirty="0">
              <a:solidFill>
                <a:srgbClr val="293338"/>
              </a:solidFill>
              <a:latin typeface="+mj-lt"/>
            </a:endParaRPr>
          </a:p>
          <a:p>
            <a:pPr fontAlgn="base"/>
            <a:r>
              <a:rPr lang="es-ES" sz="1600" dirty="0"/>
              <a:t>En SQL Server a menudo nos encontramos con que el uso de CPU, memoria, disco o tiempo de ejecución llega hasta el límite más alto, y después de buscar la causa nos damos cuenta que hay consultas, aunque a simple vista sencillas, que consumen estos recursos. ¿Por qué ocurre esto, y cómo podemos resolverlo? La respuesta se encuentra en la automatización de procesos y aprovechamiento del paralelismo en SQL Server, lo cual se enseñará en esta sesión interactiva que incluye ejemplos prácticos y reales que puedes aplicar en el día a día. </a:t>
            </a:r>
          </a:p>
          <a:p>
            <a:pPr fontAlgn="base"/>
            <a:endParaRPr lang="en-US" sz="2000" dirty="0">
              <a:solidFill>
                <a:srgbClr val="293338"/>
              </a:solidFill>
              <a:latin typeface="+mj-lt"/>
            </a:endParaRPr>
          </a:p>
          <a:p>
            <a:pPr fontAlgn="base"/>
            <a:r>
              <a:rPr lang="en-US" sz="2000" b="1" dirty="0">
                <a:solidFill>
                  <a:srgbClr val="293338"/>
                </a:solidFill>
                <a:latin typeface="+mj-lt"/>
              </a:rPr>
              <a:t>About Pablo:</a:t>
            </a:r>
          </a:p>
          <a:p>
            <a:pPr fontAlgn="base"/>
            <a:endParaRPr lang="en-US" sz="2000" b="1" dirty="0">
              <a:solidFill>
                <a:srgbClr val="293338"/>
              </a:solidFill>
              <a:latin typeface="+mj-lt"/>
            </a:endParaRPr>
          </a:p>
          <a:p>
            <a:pPr fontAlgn="base"/>
            <a:r>
              <a:rPr lang="es-ES" sz="1600" dirty="0"/>
              <a:t>Pablo Echeverria, tiene más de 13 años de experiencia en desarrollo de aplicaciones críticas de alto impacto y de elevado número de usuarios simultáneos, Pablo cuenta con certificaciones en SQL Server 2012-2014. Disfruta de viajar y conocer nuevos lugares, lo cual le permite tener nuevas experiencias de vida. </a:t>
            </a:r>
          </a:p>
          <a:p>
            <a:pPr fontAlgn="base"/>
            <a:endParaRPr lang="es-ES" sz="1600" dirty="0"/>
          </a:p>
          <a:p>
            <a:pPr fontAlgn="base"/>
            <a:r>
              <a:rPr lang="es-ES" sz="1600" b="1" dirty="0" err="1"/>
              <a:t>Linkedin</a:t>
            </a:r>
            <a:r>
              <a:rPr lang="es-ES" sz="1600" b="1" dirty="0"/>
              <a:t>: </a:t>
            </a:r>
            <a:r>
              <a:rPr lang="es-ES" sz="1600" dirty="0">
                <a:hlinkClick r:id="rId3"/>
              </a:rPr>
              <a:t>https://www.linkedin.com/in/pablo-echeverria/</a:t>
            </a:r>
            <a:endParaRPr lang="es-ES" sz="1600" dirty="0"/>
          </a:p>
          <a:p>
            <a:pPr fontAlgn="base"/>
            <a:r>
              <a:rPr lang="es-ES" sz="1600" b="1" dirty="0" err="1"/>
              <a:t>MSSQLTips</a:t>
            </a:r>
            <a:r>
              <a:rPr lang="es-ES" sz="1600" b="1" dirty="0"/>
              <a:t>: </a:t>
            </a:r>
            <a:r>
              <a:rPr lang="es-ES" sz="1600" dirty="0">
                <a:hlinkClick r:id="rId4"/>
              </a:rPr>
              <a:t>https://www.mssqltips.com/sqlserverauthor/267/pablo-echeverria/</a:t>
            </a:r>
            <a:endParaRPr lang="es-ES" sz="1600" dirty="0"/>
          </a:p>
          <a:p>
            <a:pPr fontAlgn="base"/>
            <a:r>
              <a:rPr lang="es-E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20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527990" y="413679"/>
            <a:ext cx="11191043" cy="892600"/>
          </a:xfrm>
        </p:spPr>
        <p:txBody>
          <a:bodyPr>
            <a:normAutofit/>
          </a:bodyPr>
          <a:lstStyle/>
          <a:p>
            <a:r>
              <a:rPr lang="en-US" dirty="0"/>
              <a:t>Sponsors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D18BCC-5CFB-6641-AD21-237672DFD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4828" y="1840795"/>
            <a:ext cx="3710118" cy="12434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60A04E-6DFA-FA46-9405-7AA84152C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725" y="1496058"/>
            <a:ext cx="3846995" cy="1932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33C860-CD39-4AA4-BA26-127CA5B10C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3703" y="3605981"/>
            <a:ext cx="5191125" cy="14001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625DE2-A427-48E7-B406-F3F2AF1A27E0}"/>
              </a:ext>
            </a:extLst>
          </p:cNvPr>
          <p:cNvSpPr txBox="1"/>
          <p:nvPr/>
        </p:nvSpPr>
        <p:spPr>
          <a:xfrm>
            <a:off x="2340550" y="5728702"/>
            <a:ext cx="7565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Want to become a sponsor? Send an email to: </a:t>
            </a:r>
            <a:r>
              <a:rPr lang="en-US" b="1" dirty="0">
                <a:hlinkClick r:id="rId6"/>
              </a:rPr>
              <a:t>gtssug@gmail.com</a:t>
            </a:r>
            <a:endParaRPr lang="en-US" b="1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99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527990" y="413679"/>
            <a:ext cx="11191043" cy="892600"/>
          </a:xfrm>
        </p:spPr>
        <p:txBody>
          <a:bodyPr>
            <a:normAutofit/>
          </a:bodyPr>
          <a:lstStyle/>
          <a:p>
            <a:r>
              <a:rPr lang="en-US" dirty="0"/>
              <a:t>Resources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5CE6B9CC-89BD-4752-A192-5CAB35A9665D}"/>
              </a:ext>
            </a:extLst>
          </p:cNvPr>
          <p:cNvSpPr txBox="1">
            <a:spLocks/>
          </p:cNvSpPr>
          <p:nvPr/>
        </p:nvSpPr>
        <p:spPr>
          <a:xfrm>
            <a:off x="527990" y="1306279"/>
            <a:ext cx="5988965" cy="589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800" dirty="0">
                <a:solidFill>
                  <a:schemeClr val="tx1"/>
                </a:solidFill>
              </a:rPr>
              <a:t>For all the links just scan the following QR code:</a:t>
            </a:r>
          </a:p>
          <a:p>
            <a:pPr algn="just">
              <a:spcBef>
                <a:spcPts val="0"/>
              </a:spcBef>
            </a:pP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C0F251-78DF-45E0-9A86-0B5BACFC63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871" y="1633523"/>
            <a:ext cx="5132439" cy="513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229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589071"/>
            <a:ext cx="12192000" cy="685800"/>
          </a:xfrm>
        </p:spPr>
        <p:txBody>
          <a:bodyPr/>
          <a:lstStyle/>
          <a:p>
            <a:r>
              <a:rPr lang="en-US" dirty="0">
                <a:latin typeface="+mj-lt"/>
              </a:rPr>
              <a:t>Follow 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485622"/>
            <a:ext cx="12192000" cy="134123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</a:rPr>
              <a:t>Sign up for a </a:t>
            </a:r>
            <a:r>
              <a:rPr lang="en-US" b="1" i="1" dirty="0">
                <a:latin typeface="+mn-lt"/>
              </a:rPr>
              <a:t>free membership </a:t>
            </a:r>
            <a:r>
              <a:rPr lang="en-US" dirty="0">
                <a:latin typeface="+mn-lt"/>
              </a:rPr>
              <a:t>today at:</a:t>
            </a:r>
          </a:p>
          <a:p>
            <a:pPr algn="ctr"/>
            <a:r>
              <a:rPr lang="en-US" sz="4800" dirty="0">
                <a:latin typeface="+mn-lt"/>
              </a:rPr>
              <a:t> </a:t>
            </a:r>
            <a:r>
              <a:rPr lang="en-US" sz="4800" dirty="0" err="1">
                <a:latin typeface="+mn-lt"/>
              </a:rPr>
              <a:t>GTSSUG.PASS.org</a:t>
            </a:r>
            <a:endParaRPr lang="en-US" sz="4800" dirty="0">
              <a:latin typeface="+mn-lt"/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1030" name="Picture 6" descr="Image result for facebook logo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9536" y="3479553"/>
            <a:ext cx="972572" cy="97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witter logo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235" y="3524827"/>
            <a:ext cx="1033065" cy="84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/>
          <p:cNvSpPr txBox="1">
            <a:spLocks/>
          </p:cNvSpPr>
          <p:nvPr/>
        </p:nvSpPr>
        <p:spPr>
          <a:xfrm>
            <a:off x="3342166" y="5058636"/>
            <a:ext cx="5507665" cy="591458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>
            <a:lvl1pPr marL="0" algn="ctr" defTabSz="457200" rtl="0" eaLnBrk="1" latinLnBrk="0" hangingPunct="1">
              <a:lnSpc>
                <a:spcPts val="3500"/>
              </a:lnSpc>
              <a:spcBef>
                <a:spcPct val="0"/>
              </a:spcBef>
              <a:buNone/>
              <a:defRPr kumimoji="0" lang="en-US" sz="36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#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SQLPassGT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@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gtssug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674711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4E1D360-B08C-4981-AE41-F2F83F9E0F19}"/>
              </a:ext>
            </a:extLst>
          </p:cNvPr>
          <p:cNvSpPr txBox="1">
            <a:spLocks/>
          </p:cNvSpPr>
          <p:nvPr/>
        </p:nvSpPr>
        <p:spPr>
          <a:xfrm>
            <a:off x="292082" y="1371600"/>
            <a:ext cx="5988965" cy="3700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7EAD29-23F5-428C-8799-BE8FD6211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60" y="158164"/>
            <a:ext cx="10630721" cy="49138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1D7B22-42F3-4E83-ADA4-7881CB3E2E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88" y="4709370"/>
            <a:ext cx="3601321" cy="166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2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589071"/>
            <a:ext cx="12192000" cy="685800"/>
          </a:xfrm>
        </p:spPr>
        <p:txBody>
          <a:bodyPr/>
          <a:lstStyle/>
          <a:p>
            <a:r>
              <a:rPr lang="en-US" dirty="0">
                <a:latin typeface="+mj-lt"/>
              </a:rPr>
              <a:t>Connect with PASS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485622"/>
            <a:ext cx="12192000" cy="134123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</a:rPr>
              <a:t>Sign up for a </a:t>
            </a:r>
            <a:r>
              <a:rPr lang="en-US" b="1" i="1" dirty="0">
                <a:latin typeface="+mn-lt"/>
              </a:rPr>
              <a:t>free membership </a:t>
            </a:r>
            <a:r>
              <a:rPr lang="en-US" dirty="0">
                <a:latin typeface="+mn-lt"/>
              </a:rPr>
              <a:t>today at:</a:t>
            </a:r>
          </a:p>
          <a:p>
            <a:pPr algn="ctr"/>
            <a:r>
              <a:rPr lang="en-US" sz="4800" dirty="0">
                <a:latin typeface="+mn-lt"/>
              </a:rPr>
              <a:t> PASS.org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1028" name="Picture 4" descr="Image result for linkedin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5579" y="3462905"/>
            <a:ext cx="943030" cy="94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facebook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688" y="3479553"/>
            <a:ext cx="972572" cy="97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witter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387" y="3524827"/>
            <a:ext cx="1033065" cy="84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/>
          <p:cNvSpPr txBox="1">
            <a:spLocks/>
          </p:cNvSpPr>
          <p:nvPr/>
        </p:nvSpPr>
        <p:spPr>
          <a:xfrm>
            <a:off x="3342167" y="4980870"/>
            <a:ext cx="5507665" cy="1507088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>
            <a:lvl1pPr marL="0" algn="ctr" defTabSz="457200" rtl="0" eaLnBrk="1" latinLnBrk="0" hangingPunct="1">
              <a:lnSpc>
                <a:spcPts val="3500"/>
              </a:lnSpc>
              <a:spcBef>
                <a:spcPct val="0"/>
              </a:spcBef>
              <a:buNone/>
              <a:defRPr kumimoji="0" lang="en-US" sz="36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sz="2800" dirty="0">
                <a:latin typeface="+mn-lt"/>
              </a:rPr>
              <a:t>#</a:t>
            </a:r>
            <a:r>
              <a:rPr lang="en-US" sz="2800" dirty="0" err="1">
                <a:latin typeface="+mn-lt"/>
              </a:rPr>
              <a:t>sqlpass</a:t>
            </a:r>
            <a:br>
              <a:rPr lang="en-US" sz="2800" dirty="0">
                <a:latin typeface="+mn-lt"/>
              </a:rPr>
            </a:br>
            <a:r>
              <a:rPr lang="en-US" sz="2800" dirty="0">
                <a:latin typeface="+mn-lt"/>
              </a:rPr>
              <a:t>@</a:t>
            </a:r>
            <a:r>
              <a:rPr lang="en-US" sz="2800" dirty="0" err="1">
                <a:latin typeface="+mn-lt"/>
              </a:rPr>
              <a:t>sqlpass</a:t>
            </a:r>
            <a:endParaRPr lang="en-US" sz="2800" dirty="0">
              <a:latin typeface="+mn-lt"/>
            </a:endParaRPr>
          </a:p>
          <a:p>
            <a:r>
              <a:rPr lang="en-US" sz="2800" dirty="0">
                <a:latin typeface="+mn-lt"/>
              </a:rPr>
              <a:t>@</a:t>
            </a:r>
            <a:r>
              <a:rPr lang="en-US" sz="2800" dirty="0" err="1">
                <a:latin typeface="+mn-lt"/>
              </a:rPr>
              <a:t>passcommunity</a:t>
            </a:r>
            <a:endParaRPr lang="en-US" sz="2800" dirty="0">
              <a:latin typeface="+mn-lt"/>
            </a:endParaRPr>
          </a:p>
        </p:txBody>
      </p:sp>
      <p:pic>
        <p:nvPicPr>
          <p:cNvPr id="1026" name="Picture 2" descr="Image result for instagram logo">
            <a:extLst>
              <a:ext uri="{FF2B5EF4-FFF2-40B4-BE49-F238E27FC236}">
                <a16:creationId xmlns:a16="http://schemas.microsoft.com/office/drawing/2014/main" id="{177014BE-3D08-421E-813A-B3FE40B24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5736" y="3479553"/>
            <a:ext cx="972572" cy="97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6867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4">
            <a:extLst>
              <a:ext uri="{FF2B5EF4-FFF2-40B4-BE49-F238E27FC236}">
                <a16:creationId xmlns:a16="http://schemas.microsoft.com/office/drawing/2014/main" id="{8E082BA1-DE00-4A6F-9DFC-ADF14AC7DBD8}"/>
              </a:ext>
            </a:extLst>
          </p:cNvPr>
          <p:cNvSpPr txBox="1">
            <a:spLocks/>
          </p:cNvSpPr>
          <p:nvPr/>
        </p:nvSpPr>
        <p:spPr>
          <a:xfrm>
            <a:off x="527991" y="1566768"/>
            <a:ext cx="3836192" cy="892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1"/>
                </a:solidFill>
                <a:latin typeface="+mj-lt"/>
                <a:ea typeface="Gotham Light" charset="0"/>
                <a:cs typeface="Gotham Light" charset="0"/>
              </a:defRPr>
            </a:lvl1pPr>
          </a:lstStyle>
          <a:p>
            <a:r>
              <a:rPr lang="en-US" dirty="0"/>
              <a:t>Board Members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4E1D360-B08C-4981-AE41-F2F83F9E0F19}"/>
              </a:ext>
            </a:extLst>
          </p:cNvPr>
          <p:cNvSpPr txBox="1">
            <a:spLocks/>
          </p:cNvSpPr>
          <p:nvPr/>
        </p:nvSpPr>
        <p:spPr>
          <a:xfrm>
            <a:off x="292082" y="1371600"/>
            <a:ext cx="5988965" cy="3700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</a:pPr>
            <a:endParaRPr lang="en-US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F4B172-E4EB-E043-A646-144A51D0CCC1}"/>
              </a:ext>
            </a:extLst>
          </p:cNvPr>
          <p:cNvSpPr/>
          <p:nvPr/>
        </p:nvSpPr>
        <p:spPr>
          <a:xfrm>
            <a:off x="527990" y="925300"/>
            <a:ext cx="10955139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b="1" dirty="0">
              <a:solidFill>
                <a:srgbClr val="293338"/>
              </a:solidFill>
            </a:endParaRPr>
          </a:p>
          <a:p>
            <a:endParaRPr lang="en-US" sz="2400" b="1" dirty="0">
              <a:solidFill>
                <a:srgbClr val="29333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29333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29333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93338"/>
                </a:solidFill>
              </a:rPr>
              <a:t>Christian Araujo	</a:t>
            </a:r>
            <a:r>
              <a:rPr lang="en-US" sz="2800" b="1" dirty="0">
                <a:solidFill>
                  <a:srgbClr val="293338"/>
                </a:solidFill>
              </a:rPr>
              <a:t>@</a:t>
            </a:r>
            <a:r>
              <a:rPr lang="en-US" sz="2800" b="1" dirty="0" err="1">
                <a:solidFill>
                  <a:srgbClr val="293338"/>
                </a:solidFill>
              </a:rPr>
              <a:t>charaujo</a:t>
            </a:r>
            <a:endParaRPr lang="en-US" sz="2800" b="1" dirty="0">
              <a:solidFill>
                <a:srgbClr val="29333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93338"/>
                </a:solidFill>
              </a:rPr>
              <a:t>Carlos Lopez		</a:t>
            </a:r>
            <a:r>
              <a:rPr lang="en-US" sz="2800" b="1" dirty="0">
                <a:solidFill>
                  <a:srgbClr val="293338"/>
                </a:solidFill>
              </a:rPr>
              <a:t>@</a:t>
            </a:r>
            <a:r>
              <a:rPr lang="en-US" sz="2800" b="1" dirty="0" err="1">
                <a:solidFill>
                  <a:srgbClr val="293338"/>
                </a:solidFill>
              </a:rPr>
              <a:t>CarlosLopezSQL</a:t>
            </a:r>
            <a:endParaRPr lang="en-US" sz="2800" b="1" dirty="0">
              <a:solidFill>
                <a:srgbClr val="29333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93338"/>
                </a:solidFill>
              </a:rPr>
              <a:t>Eduardo Pivaral		</a:t>
            </a:r>
            <a:r>
              <a:rPr lang="en-US" sz="2800" b="1" dirty="0">
                <a:solidFill>
                  <a:srgbClr val="293338"/>
                </a:solidFill>
              </a:rPr>
              <a:t>@</a:t>
            </a:r>
            <a:r>
              <a:rPr lang="en-US" sz="2800" b="1" dirty="0" err="1">
                <a:solidFill>
                  <a:srgbClr val="293338"/>
                </a:solidFill>
              </a:rPr>
              <a:t>EduardoDBA</a:t>
            </a:r>
            <a:endParaRPr lang="en-US" sz="2800" b="1" dirty="0">
              <a:solidFill>
                <a:srgbClr val="29333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93338"/>
                </a:solidFill>
              </a:rPr>
              <a:t>Carlos Robles		</a:t>
            </a:r>
            <a:r>
              <a:rPr lang="en-US" sz="2800" b="1" dirty="0">
                <a:solidFill>
                  <a:srgbClr val="293338"/>
                </a:solidFill>
              </a:rPr>
              <a:t>@</a:t>
            </a:r>
            <a:r>
              <a:rPr lang="en-US" sz="2800" b="1" dirty="0" err="1">
                <a:solidFill>
                  <a:srgbClr val="293338"/>
                </a:solidFill>
              </a:rPr>
              <a:t>dbamastery</a:t>
            </a:r>
            <a:endParaRPr lang="en-US" sz="2800" b="1" dirty="0">
              <a:solidFill>
                <a:srgbClr val="293338"/>
              </a:solidFill>
            </a:endParaRPr>
          </a:p>
          <a:p>
            <a:endParaRPr lang="en-US" sz="2800" dirty="0">
              <a:solidFill>
                <a:srgbClr val="293338"/>
              </a:solidFill>
            </a:endParaRPr>
          </a:p>
          <a:p>
            <a:r>
              <a:rPr lang="en-US" sz="2800" dirty="0">
                <a:solidFill>
                  <a:srgbClr val="293338"/>
                </a:solidFill>
                <a:hlinkClick r:id="rId2"/>
              </a:rPr>
              <a:t>gtssug.pass.org</a:t>
            </a:r>
            <a:endParaRPr lang="en-US" sz="2800" dirty="0">
              <a:solidFill>
                <a:srgbClr val="293338"/>
              </a:solidFill>
            </a:endParaRPr>
          </a:p>
          <a:p>
            <a:r>
              <a:rPr lang="en-US" sz="2800" dirty="0">
                <a:solidFill>
                  <a:srgbClr val="293338"/>
                </a:solidFill>
                <a:hlinkClick r:id="rId3"/>
              </a:rPr>
              <a:t>github.com/GTSSUG</a:t>
            </a:r>
            <a:endParaRPr lang="en-US" sz="2800" dirty="0">
              <a:solidFill>
                <a:srgbClr val="293338"/>
              </a:solidFill>
            </a:endParaRPr>
          </a:p>
          <a:p>
            <a:br>
              <a:rPr lang="en-US" sz="2800" dirty="0"/>
            </a:b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7EAD29-23F5-428C-8799-BE8FD62113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218" y="56623"/>
            <a:ext cx="5262791" cy="24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705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4">
            <a:extLst>
              <a:ext uri="{FF2B5EF4-FFF2-40B4-BE49-F238E27FC236}">
                <a16:creationId xmlns:a16="http://schemas.microsoft.com/office/drawing/2014/main" id="{8E082BA1-DE00-4A6F-9DFC-ADF14AC7DBD8}"/>
              </a:ext>
            </a:extLst>
          </p:cNvPr>
          <p:cNvSpPr txBox="1">
            <a:spLocks/>
          </p:cNvSpPr>
          <p:nvPr/>
        </p:nvSpPr>
        <p:spPr>
          <a:xfrm>
            <a:off x="527990" y="647359"/>
            <a:ext cx="11191043" cy="892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1"/>
                </a:solidFill>
                <a:latin typeface="+mj-lt"/>
                <a:ea typeface="Gotham Light" charset="0"/>
                <a:cs typeface="Gotham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</a:rPr>
              <a:t>PASS Summit 2018 Registration Offer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4E1D360-B08C-4981-AE41-F2F83F9E0F19}"/>
              </a:ext>
            </a:extLst>
          </p:cNvPr>
          <p:cNvSpPr txBox="1">
            <a:spLocks/>
          </p:cNvSpPr>
          <p:nvPr/>
        </p:nvSpPr>
        <p:spPr>
          <a:xfrm>
            <a:off x="527989" y="1942198"/>
            <a:ext cx="6418273" cy="44418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"/>
              </a:rPr>
              <a:t>Save $150 USD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2CCCD3">
                  <a:lumMod val="50000"/>
                </a:srgbClr>
              </a:solidFill>
              <a:effectLst/>
              <a:uLnTx/>
              <a:uFillTx/>
              <a:latin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  <a:t>Register for PASS Summit and as a member of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</a:br>
            <a:r>
              <a:rPr lang="en-US" b="1" dirty="0">
                <a:solidFill>
                  <a:srgbClr val="2CCCD3">
                    <a:lumMod val="50000"/>
                  </a:srgbClr>
                </a:solidFill>
                <a:latin typeface="Segoe UI"/>
              </a:rPr>
              <a:t>SQL Server local user group Guatemala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  <a:t>you can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  <a:t>save $150 USD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  <a:t>off your conference registration price.  </a:t>
            </a:r>
          </a:p>
          <a:p>
            <a:pPr lvl="0"/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  <a:t>To access your exclusive discount, use </a:t>
            </a:r>
            <a:r>
              <a:rPr lang="en-US" dirty="0">
                <a:solidFill>
                  <a:srgbClr val="2CCCD3">
                    <a:lumMod val="50000"/>
                  </a:srgbClr>
                </a:solidFill>
              </a:rPr>
              <a:t>code </a:t>
            </a:r>
            <a:r>
              <a:rPr lang="en-US" b="1" dirty="0">
                <a:solidFill>
                  <a:srgbClr val="2CCCD3">
                    <a:lumMod val="50000"/>
                  </a:srgbClr>
                </a:solidFill>
              </a:rPr>
              <a:t>LSDISM0UC</a:t>
            </a:r>
            <a:r>
              <a:rPr lang="en-US" dirty="0">
                <a:solidFill>
                  <a:srgbClr val="2CCCD3">
                    <a:lumMod val="50000"/>
                  </a:srgbClr>
                </a:solidFill>
              </a:rPr>
              <a:t> when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  <a:t>you register and your savings will calculate at time of registration.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</a:b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  <a:t>Register between September 17 – 22, 2018 and be entered into a daily prize draw, and grand prize draw for a COMP to PASS Summit 2019**!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2CCCD3">
                  <a:lumMod val="50000"/>
                </a:srgbClr>
              </a:solidFill>
              <a:effectLst/>
              <a:uLnTx/>
              <a:uFillTx/>
              <a:latin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  <a:t>*Unique discount code cannot be applied retroactively and cannot be combined with any other offers.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</a:rPr>
              <a:t>** Terms and Conditions apply – scan QR code to view.</a:t>
            </a:r>
            <a:endParaRPr kumimoji="0" lang="en-CA" sz="1050" b="0" i="0" u="none" strike="noStrike" kern="1200" cap="none" spc="0" normalizeH="0" baseline="0" noProof="0" dirty="0">
              <a:ln>
                <a:noFill/>
              </a:ln>
              <a:solidFill>
                <a:srgbClr val="2CCCD3">
                  <a:lumMod val="50000"/>
                </a:srgbClr>
              </a:solidFill>
              <a:effectLst/>
              <a:uLnTx/>
              <a:uFillTx/>
              <a:latin typeface="Segoe UI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F5C7F9D-F48C-4359-A680-2E45F47453D6}"/>
              </a:ext>
            </a:extLst>
          </p:cNvPr>
          <p:cNvGrpSpPr/>
          <p:nvPr/>
        </p:nvGrpSpPr>
        <p:grpSpPr>
          <a:xfrm>
            <a:off x="6946263" y="1539959"/>
            <a:ext cx="4598358" cy="1598711"/>
            <a:chOff x="6513177" y="1298666"/>
            <a:chExt cx="4598358" cy="1598711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38D07F9F-B711-4F56-BBAB-AC5520CDB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626369" y="1298666"/>
              <a:ext cx="4371975" cy="104298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D6BE178-B7EF-4A0D-B358-CB6E0BFE7654}"/>
                </a:ext>
              </a:extLst>
            </p:cNvPr>
            <p:cNvSpPr txBox="1"/>
            <p:nvPr/>
          </p:nvSpPr>
          <p:spPr>
            <a:xfrm>
              <a:off x="6513177" y="2574212"/>
              <a:ext cx="459835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1500" b="0" i="0" u="none" strike="noStrike" kern="1200" cap="none" spc="30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otham HTF Light" pitchFamily="50" charset="0"/>
                  <a:ea typeface="+mn-ea"/>
                  <a:cs typeface="+mn-cs"/>
                </a:rPr>
                <a:t>GROUP REFERRAL DISCOUNT CODE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998E1CC-1A70-4D69-937D-D3C615F46D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790" y="4501491"/>
            <a:ext cx="2182804" cy="22402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202EA7C-A777-4D3A-BA4D-AD3792C709A3}"/>
              </a:ext>
            </a:extLst>
          </p:cNvPr>
          <p:cNvSpPr txBox="1"/>
          <p:nvPr/>
        </p:nvSpPr>
        <p:spPr>
          <a:xfrm>
            <a:off x="6946262" y="3362396"/>
            <a:ext cx="45971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PASS Summit is the largest conference for technical professionals who leverage the Microsoft Data Platform. 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CCCD3">
                  <a:lumMod val="50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CCCD3">
                    <a:lumMod val="50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Get the skills and community connections you need to advance your company and career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5C2CC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.</a:t>
            </a:r>
            <a:endParaRPr kumimoji="0" lang="en-CA" sz="1400" b="0" i="0" u="none" strike="noStrike" kern="1200" cap="none" spc="0" normalizeH="0" baseline="0" noProof="0" dirty="0">
              <a:ln>
                <a:noFill/>
              </a:ln>
              <a:solidFill>
                <a:srgbClr val="45C2CC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BB2CC17-17A5-45D6-B946-369316AFCC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112" tIns="914112" rIns="914112" bIns="91411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LSDISM0UC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22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9512" y="562176"/>
            <a:ext cx="10972800" cy="685800"/>
          </a:xfrm>
        </p:spPr>
        <p:txBody>
          <a:bodyPr/>
          <a:lstStyle/>
          <a:p>
            <a:r>
              <a:rPr lang="en-US" dirty="0">
                <a:latin typeface="+mn-lt"/>
              </a:rPr>
              <a:t>Upcoming Virtual Group Webinars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C71275B-D92A-49BC-9C85-BF3AE98BBE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08112" y="1457865"/>
          <a:ext cx="10515600" cy="48379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34678">
                  <a:extLst>
                    <a:ext uri="{9D8B030D-6E8A-4147-A177-3AD203B41FA5}">
                      <a16:colId xmlns:a16="http://schemas.microsoft.com/office/drawing/2014/main" val="3223277656"/>
                    </a:ext>
                  </a:extLst>
                </a:gridCol>
                <a:gridCol w="1161459">
                  <a:extLst>
                    <a:ext uri="{9D8B030D-6E8A-4147-A177-3AD203B41FA5}">
                      <a16:colId xmlns:a16="http://schemas.microsoft.com/office/drawing/2014/main" val="4190591231"/>
                    </a:ext>
                  </a:extLst>
                </a:gridCol>
                <a:gridCol w="1397479">
                  <a:extLst>
                    <a:ext uri="{9D8B030D-6E8A-4147-A177-3AD203B41FA5}">
                      <a16:colId xmlns:a16="http://schemas.microsoft.com/office/drawing/2014/main" val="2552046394"/>
                    </a:ext>
                  </a:extLst>
                </a:gridCol>
                <a:gridCol w="3485072">
                  <a:extLst>
                    <a:ext uri="{9D8B030D-6E8A-4147-A177-3AD203B41FA5}">
                      <a16:colId xmlns:a16="http://schemas.microsoft.com/office/drawing/2014/main" val="1047595949"/>
                    </a:ext>
                  </a:extLst>
                </a:gridCol>
                <a:gridCol w="2636912">
                  <a:extLst>
                    <a:ext uri="{9D8B030D-6E8A-4147-A177-3AD203B41FA5}">
                      <a16:colId xmlns:a16="http://schemas.microsoft.com/office/drawing/2014/main" val="4213739382"/>
                    </a:ext>
                  </a:extLst>
                </a:gridCol>
              </a:tblGrid>
              <a:tr h="3786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u="none" strike="noStrike" dirty="0">
                          <a:effectLst/>
                        </a:rPr>
                        <a:t>Virtual Group</a:t>
                      </a:r>
                      <a:endParaRPr lang="en-CA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42" marR="7242" marT="724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u="none" strike="noStrike">
                          <a:effectLst/>
                        </a:rPr>
                        <a:t>Meeting Date</a:t>
                      </a:r>
                      <a:endParaRPr lang="en-CA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42" marR="7242" marT="724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u="none" strike="noStrike" dirty="0">
                          <a:effectLst/>
                        </a:rPr>
                        <a:t>Time</a:t>
                      </a:r>
                      <a:endParaRPr lang="en-CA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42" marR="7242" marT="724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u="none" strike="noStrike" dirty="0">
                          <a:effectLst/>
                        </a:rPr>
                        <a:t>Topic</a:t>
                      </a:r>
                      <a:endParaRPr lang="en-CA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42" marR="7242" marT="724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u="none" strike="noStrike" dirty="0">
                          <a:effectLst/>
                        </a:rPr>
                        <a:t>Website</a:t>
                      </a:r>
                      <a:endParaRPr lang="en-CA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42" marR="7242" marT="7242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634571"/>
                  </a:ext>
                </a:extLst>
              </a:tr>
              <a:tr h="74321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Saturday Night SQL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11-Nov-18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01:00 – 02:30 (UTC)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Populating a Data Warehouse with SSIS and BimlSnap - Jim Miller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saturdaynightsql.pass.org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306853"/>
                  </a:ext>
                </a:extLst>
              </a:tr>
              <a:tr h="74321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DBA Fundamentals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13-Nov-18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02:30 – 03:30 (UTC)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Introduction and Use cases for working with Azure Databricks - Ginger Grant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fundamentals.pass.org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884617"/>
                  </a:ext>
                </a:extLst>
              </a:tr>
              <a:tr h="74321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Global Italian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14-Nov-18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17:00 – 18:00 (UTC)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Real-Time Dashboard in Power BI - Andrea Uggetti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globalitalian.pass.org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45184"/>
                  </a:ext>
                </a:extLst>
              </a:tr>
              <a:tr h="74321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DBA Fundamentals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20-Nov-18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17:00 – 18:00 (UTC)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 Introduction to Partitioning - Andrew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Pruski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fundamentals.pass.org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6305562"/>
                  </a:ext>
                </a:extLst>
              </a:tr>
              <a:tr h="74321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Women in Technology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28-Nov-18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17:00 – 18:00 (UTC)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Using Azure Databricks, a scalable data solution – </a:t>
                      </a:r>
                    </a:p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Ginger Grant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wit.pass.org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430632"/>
                  </a:ext>
                </a:extLst>
              </a:tr>
              <a:tr h="74321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Professional Development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29-Nov-18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17:00 – 18:00 (UTC)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Busy is a Four-Letter Word - Jes Borland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professionaldevelopment.pass.org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807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4222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"/>
          <p:cNvSpPr txBox="1">
            <a:spLocks noChangeArrowheads="1"/>
          </p:cNvSpPr>
          <p:nvPr/>
        </p:nvSpPr>
        <p:spPr bwMode="auto">
          <a:xfrm>
            <a:off x="6216563" y="6043462"/>
            <a:ext cx="4357816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"/>
                <a:cs typeface="Segoe"/>
              </a:rPr>
              <a:t>Visit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486B8"/>
                </a:solidFill>
                <a:effectLst/>
                <a:uLnTx/>
                <a:uFillTx/>
                <a:latin typeface="Segoe UI"/>
                <a:ea typeface="+mn-ea"/>
                <a:cs typeface="Segoe"/>
                <a:hlinkClick r:id="rId3"/>
              </a:rPr>
              <a:t>sqlsaturday.com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"/>
                <a:cs typeface="Segoe"/>
              </a:rPr>
              <a:t> to register for an event near you!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 t="40687" r="10436" b="44193"/>
          <a:stretch/>
        </p:blipFill>
        <p:spPr>
          <a:xfrm>
            <a:off x="1666322" y="5657728"/>
            <a:ext cx="4425351" cy="839914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FFA9DF7E-E050-4F93-A0E8-115B3FCEB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18" y="322890"/>
            <a:ext cx="10972800" cy="685800"/>
          </a:xfrm>
        </p:spPr>
        <p:txBody>
          <a:bodyPr/>
          <a:lstStyle/>
          <a:p>
            <a:r>
              <a:rPr lang="en-CA" dirty="0">
                <a:latin typeface="+mj-lt"/>
              </a:rPr>
              <a:t>Upcoming </a:t>
            </a:r>
            <a:r>
              <a:rPr lang="en-CA" dirty="0" err="1">
                <a:latin typeface="+mj-lt"/>
              </a:rPr>
              <a:t>SQLSaturdays</a:t>
            </a:r>
            <a:endParaRPr lang="en-CA" dirty="0">
              <a:latin typeface="+mj-lt"/>
            </a:endParaRPr>
          </a:p>
        </p:txBody>
      </p:sp>
      <p:sp>
        <p:nvSpPr>
          <p:cNvPr id="8" name="Content Placeholder 12"/>
          <p:cNvSpPr txBox="1">
            <a:spLocks/>
          </p:cNvSpPr>
          <p:nvPr/>
        </p:nvSpPr>
        <p:spPr bwMode="auto">
          <a:xfrm>
            <a:off x="2089435" y="1349767"/>
            <a:ext cx="4072697" cy="2782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Oct 20		Charlotte</a:t>
            </a:r>
          </a:p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Oct 27		Lincoln</a:t>
            </a:r>
          </a:p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Nov 03		Oregon</a:t>
            </a:r>
          </a:p>
          <a:p>
            <a:pPr marL="0" marR="0" lvl="1" indent="0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None/>
              <a:tabLst>
                <a:tab pos="1168400" algn="l"/>
              </a:tabLst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</a:endParaRPr>
          </a:p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Segoe UI"/>
              <a:ea typeface="+mn-ea"/>
            </a:endParaRPr>
          </a:p>
        </p:txBody>
      </p:sp>
      <p:sp>
        <p:nvSpPr>
          <p:cNvPr id="16" name="Content Placeholder 12"/>
          <p:cNvSpPr txBox="1">
            <a:spLocks/>
          </p:cNvSpPr>
          <p:nvPr/>
        </p:nvSpPr>
        <p:spPr bwMode="auto">
          <a:xfrm>
            <a:off x="6129623" y="1348834"/>
            <a:ext cx="4214068" cy="2692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9863" marR="0" lvl="3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Oct 13		Holland</a:t>
            </a:r>
          </a:p>
          <a:p>
            <a:pPr marL="169863" marR="0" lvl="3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Oct 13		Sofia</a:t>
            </a:r>
          </a:p>
          <a:p>
            <a:pPr marL="169863" marR="0" lvl="3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Oct 20		Madrid</a:t>
            </a:r>
          </a:p>
          <a:p>
            <a:pPr marL="169863" marR="0" lvl="3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Oct 27		Munich</a:t>
            </a:r>
          </a:p>
          <a:p>
            <a:pPr marL="169863" marR="0" lvl="3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Nov 03		Banja Luka</a:t>
            </a:r>
          </a:p>
          <a:p>
            <a:pPr marL="169863" marR="0" lvl="3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Nov 24		Tallinn</a:t>
            </a:r>
          </a:p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6B2E32EA-86E1-4BE5-B6C0-D21388B87A93}"/>
              </a:ext>
            </a:extLst>
          </p:cNvPr>
          <p:cNvSpPr txBox="1">
            <a:spLocks/>
          </p:cNvSpPr>
          <p:nvPr/>
        </p:nvSpPr>
        <p:spPr bwMode="auto">
          <a:xfrm>
            <a:off x="6113368" y="5409480"/>
            <a:ext cx="4214068" cy="1448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</a:endParaRPr>
          </a:p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</a:endParaRPr>
          </a:p>
          <a:p>
            <a:pPr marL="0" marR="0" lvl="1" indent="0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None/>
              <a:tabLst>
                <a:tab pos="1168400" algn="l"/>
              </a:tabLst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11" name="Content Placeholder 15">
            <a:extLst>
              <a:ext uri="{FF2B5EF4-FFF2-40B4-BE49-F238E27FC236}">
                <a16:creationId xmlns:a16="http://schemas.microsoft.com/office/drawing/2014/main" id="{1E01DB28-5ADA-45E9-A53C-A2AB03BC4A0B}"/>
              </a:ext>
            </a:extLst>
          </p:cNvPr>
          <p:cNvSpPr txBox="1">
            <a:spLocks/>
          </p:cNvSpPr>
          <p:nvPr/>
        </p:nvSpPr>
        <p:spPr bwMode="auto">
          <a:xfrm>
            <a:off x="2089435" y="3272422"/>
            <a:ext cx="4040188" cy="342326"/>
          </a:xfrm>
          <a:prstGeom prst="rect">
            <a:avLst/>
          </a:prstGeom>
          <a:solidFill>
            <a:srgbClr val="29BEC4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0C61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"/>
                <a:cs typeface="Segoe"/>
              </a:rPr>
              <a:t>LATAM</a:t>
            </a:r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D6E3CD9C-89C1-42AC-B462-F71E1C2A8C4E}"/>
              </a:ext>
            </a:extLst>
          </p:cNvPr>
          <p:cNvSpPr txBox="1">
            <a:spLocks/>
          </p:cNvSpPr>
          <p:nvPr/>
        </p:nvSpPr>
        <p:spPr bwMode="auto">
          <a:xfrm>
            <a:off x="2089435" y="3624383"/>
            <a:ext cx="4214068" cy="1231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Oct 13		El Salvador</a:t>
            </a:r>
          </a:p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Oct 20		Salvador</a:t>
            </a:r>
          </a:p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Nov 17		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"/>
              </a:rPr>
              <a:t>Costa Rica – BI</a:t>
            </a:r>
          </a:p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Nov 24		Rio de Janeiro</a:t>
            </a:r>
          </a:p>
        </p:txBody>
      </p:sp>
      <p:sp>
        <p:nvSpPr>
          <p:cNvPr id="13" name="Content Placeholder 14">
            <a:extLst>
              <a:ext uri="{FF2B5EF4-FFF2-40B4-BE49-F238E27FC236}">
                <a16:creationId xmlns:a16="http://schemas.microsoft.com/office/drawing/2014/main" id="{E9BEF6AE-16D1-49D0-8FB2-776A56D1830D}"/>
              </a:ext>
            </a:extLst>
          </p:cNvPr>
          <p:cNvSpPr txBox="1">
            <a:spLocks/>
          </p:cNvSpPr>
          <p:nvPr/>
        </p:nvSpPr>
        <p:spPr bwMode="auto">
          <a:xfrm>
            <a:off x="6129623" y="3267603"/>
            <a:ext cx="4040188" cy="347144"/>
          </a:xfrm>
          <a:prstGeom prst="rect">
            <a:avLst/>
          </a:prstGeom>
          <a:solidFill>
            <a:srgbClr val="0DB282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0C61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"/>
                <a:cs typeface="Segoe"/>
              </a:rPr>
              <a:t>APAC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F433E917-A422-4F97-AA9D-CCCCEB2C3A6A}"/>
              </a:ext>
            </a:extLst>
          </p:cNvPr>
          <p:cNvSpPr txBox="1">
            <a:spLocks/>
          </p:cNvSpPr>
          <p:nvPr/>
        </p:nvSpPr>
        <p:spPr bwMode="auto">
          <a:xfrm>
            <a:off x="2089435" y="1012260"/>
            <a:ext cx="4040188" cy="342326"/>
          </a:xfrm>
          <a:prstGeom prst="rect">
            <a:avLst/>
          </a:prstGeom>
          <a:solidFill>
            <a:srgbClr val="29BEC4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0C61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"/>
                <a:cs typeface="Segoe"/>
              </a:rPr>
              <a:t>US/Canada</a:t>
            </a:r>
          </a:p>
        </p:txBody>
      </p:sp>
      <p:sp>
        <p:nvSpPr>
          <p:cNvPr id="19" name="Content Placeholder 14">
            <a:extLst>
              <a:ext uri="{FF2B5EF4-FFF2-40B4-BE49-F238E27FC236}">
                <a16:creationId xmlns:a16="http://schemas.microsoft.com/office/drawing/2014/main" id="{666FE92C-FCAB-41F4-9294-A616B8396EEF}"/>
              </a:ext>
            </a:extLst>
          </p:cNvPr>
          <p:cNvSpPr txBox="1">
            <a:spLocks/>
          </p:cNvSpPr>
          <p:nvPr/>
        </p:nvSpPr>
        <p:spPr bwMode="auto">
          <a:xfrm>
            <a:off x="6129623" y="1007441"/>
            <a:ext cx="4040188" cy="347144"/>
          </a:xfrm>
          <a:prstGeom prst="rect">
            <a:avLst/>
          </a:prstGeom>
          <a:solidFill>
            <a:srgbClr val="0DB282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0C61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"/>
                <a:cs typeface="Segoe"/>
              </a:rPr>
              <a:t>EMEA</a:t>
            </a:r>
          </a:p>
        </p:txBody>
      </p:sp>
      <p:sp>
        <p:nvSpPr>
          <p:cNvPr id="20" name="Content Placeholder 12">
            <a:extLst>
              <a:ext uri="{FF2B5EF4-FFF2-40B4-BE49-F238E27FC236}">
                <a16:creationId xmlns:a16="http://schemas.microsoft.com/office/drawing/2014/main" id="{7BF6481E-DAE4-4BCD-89AB-515C6DB1ADCC}"/>
              </a:ext>
            </a:extLst>
          </p:cNvPr>
          <p:cNvSpPr txBox="1">
            <a:spLocks/>
          </p:cNvSpPr>
          <p:nvPr/>
        </p:nvSpPr>
        <p:spPr bwMode="auto">
          <a:xfrm>
            <a:off x="6129623" y="3617514"/>
            <a:ext cx="4321285" cy="1877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1pPr>
            <a:lvl2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2pPr>
            <a:lvl3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3pPr>
            <a:lvl4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4pPr>
            <a:lvl5pPr marL="169863" indent="-1698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/>
              <a:buChar char="•"/>
              <a:defRPr lang="en-US" sz="1400" kern="1200">
                <a:solidFill>
                  <a:srgbClr val="595959"/>
                </a:solidFill>
                <a:latin typeface="+mn-lt"/>
                <a:ea typeface="Segoe"/>
                <a:cs typeface="Segoe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9863" marR="0" lvl="1" indent="-169863" algn="l" defTabSz="850900" rtl="0" eaLnBrk="1" fontAlgn="auto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90C618"/>
              </a:buClr>
              <a:buSzTx/>
              <a:buFont typeface="Arial"/>
              <a:buChar char="•"/>
              <a:tabLst>
                <a:tab pos="1168400" algn="l"/>
              </a:tabLst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rPr>
              <a:t>Nov 24		Bangladesh</a:t>
            </a:r>
          </a:p>
        </p:txBody>
      </p:sp>
    </p:spTree>
    <p:extLst>
      <p:ext uri="{BB962C8B-B14F-4D97-AF65-F5344CB8AC3E}">
        <p14:creationId xmlns:p14="http://schemas.microsoft.com/office/powerpoint/2010/main" val="2596260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143F5E85-5281-46D0-835B-9A1DFAD2E48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8434041" y="0"/>
            <a:ext cx="3723992" cy="3895868"/>
          </a:xfrm>
          <a:prstGeom prst="rect">
            <a:avLst/>
          </a:prstGeom>
        </p:spPr>
      </p:pic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527990" y="413679"/>
            <a:ext cx="11191043" cy="892600"/>
          </a:xfrm>
        </p:spPr>
        <p:txBody>
          <a:bodyPr>
            <a:normAutofit/>
          </a:bodyPr>
          <a:lstStyle/>
          <a:p>
            <a:r>
              <a:rPr lang="en-US" dirty="0"/>
              <a:t>Join PASS to Grow Your Career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A764D51-CBDB-45A2-A736-190848904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5953" y="4487770"/>
            <a:ext cx="2923824" cy="20707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29BF78-37EB-4A96-999F-02AF459CC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989" y="4487770"/>
            <a:ext cx="3887282" cy="1724260"/>
          </a:xfrm>
          <a:prstGeom prst="rect">
            <a:avLst/>
          </a:prstGeom>
        </p:spPr>
      </p:pic>
      <p:pic>
        <p:nvPicPr>
          <p:cNvPr id="20" name="Picture 19">
            <a:hlinkClick r:id="rId6"/>
            <a:extLst>
              <a:ext uri="{FF2B5EF4-FFF2-40B4-BE49-F238E27FC236}">
                <a16:creationId xmlns:a16="http://schemas.microsoft.com/office/drawing/2014/main" id="{A753B573-9993-4C4A-9EFE-F7D3BAF6DF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80459" y="4487770"/>
            <a:ext cx="2831156" cy="1724260"/>
          </a:xfrm>
          <a:prstGeom prst="rect">
            <a:avLst/>
          </a:prstGeom>
        </p:spPr>
      </p:pic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C4B216A7-5CA1-46EA-9B23-4209DC10FA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7989" y="3937480"/>
            <a:ext cx="4332769" cy="390525"/>
          </a:xfrm>
        </p:spPr>
        <p:txBody>
          <a:bodyPr/>
          <a:lstStyle/>
          <a:p>
            <a:r>
              <a:rPr lang="en-US" sz="2000" dirty="0"/>
              <a:t>The Community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743880B9-00B7-4EAB-9D0C-64F97903C196}"/>
              </a:ext>
            </a:extLst>
          </p:cNvPr>
          <p:cNvSpPr txBox="1">
            <a:spLocks/>
          </p:cNvSpPr>
          <p:nvPr/>
        </p:nvSpPr>
        <p:spPr>
          <a:xfrm>
            <a:off x="5185953" y="3943742"/>
            <a:ext cx="2927533" cy="3905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Benefits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4735E51A-0438-4B81-BA23-FD62D17CD74B}"/>
              </a:ext>
            </a:extLst>
          </p:cNvPr>
          <p:cNvSpPr txBox="1">
            <a:spLocks/>
          </p:cNvSpPr>
          <p:nvPr/>
        </p:nvSpPr>
        <p:spPr>
          <a:xfrm>
            <a:off x="8880459" y="3939161"/>
            <a:ext cx="2927533" cy="3905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… Join Today!</a:t>
            </a:r>
          </a:p>
        </p:txBody>
      </p:sp>
      <p:sp>
        <p:nvSpPr>
          <p:cNvPr id="24" name="Text Placeholder 1">
            <a:extLst>
              <a:ext uri="{FF2B5EF4-FFF2-40B4-BE49-F238E27FC236}">
                <a16:creationId xmlns:a16="http://schemas.microsoft.com/office/drawing/2014/main" id="{F9C7986F-358B-4FDF-A371-1B787A037E93}"/>
              </a:ext>
            </a:extLst>
          </p:cNvPr>
          <p:cNvSpPr txBox="1">
            <a:spLocks/>
          </p:cNvSpPr>
          <p:nvPr/>
        </p:nvSpPr>
        <p:spPr>
          <a:xfrm>
            <a:off x="527989" y="1912858"/>
            <a:ext cx="10569938" cy="2077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Become a member and gain free access to: 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Online educational content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Live webinars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In-person meetups, events, and conferences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Networking, volunteering, and speaking opportunities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CC1D603-B051-446C-852E-94CA6B80E65D}"/>
              </a:ext>
            </a:extLst>
          </p:cNvPr>
          <p:cNvSpPr txBox="1">
            <a:spLocks/>
          </p:cNvSpPr>
          <p:nvPr/>
        </p:nvSpPr>
        <p:spPr>
          <a:xfrm>
            <a:off x="527988" y="1466043"/>
            <a:ext cx="9443785" cy="3905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0" i="0" kern="1200" baseline="0" dirty="0" smtClean="0">
                <a:solidFill>
                  <a:schemeClr val="accent1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Connect with a global network of 250,000+ data professionals</a:t>
            </a:r>
          </a:p>
        </p:txBody>
      </p:sp>
    </p:spTree>
    <p:extLst>
      <p:ext uri="{BB962C8B-B14F-4D97-AF65-F5344CB8AC3E}">
        <p14:creationId xmlns:p14="http://schemas.microsoft.com/office/powerpoint/2010/main" val="2827947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7CEF710-74B7-8440-A204-6611BACF8AED}"/>
              </a:ext>
            </a:extLst>
          </p:cNvPr>
          <p:cNvSpPr txBox="1"/>
          <p:nvPr/>
        </p:nvSpPr>
        <p:spPr>
          <a:xfrm>
            <a:off x="1062040" y="384901"/>
            <a:ext cx="1004405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2">
                  <a:lumMod val="50000"/>
                </a:schemeClr>
              </a:solidFill>
            </a:endParaRPr>
          </a:p>
          <a:p>
            <a:pPr algn="just"/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SQL Server 2019 CTP: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it is live! you can learn more about the new features and give it a try:</a:t>
            </a:r>
          </a:p>
          <a:p>
            <a:pPr algn="just"/>
            <a:endParaRPr lang="en-US" sz="2000" dirty="0">
              <a:solidFill>
                <a:schemeClr val="bg2">
                  <a:lumMod val="50000"/>
                </a:schemeClr>
              </a:solidFill>
              <a:hlinkClick r:id="rId3"/>
            </a:endParaRPr>
          </a:p>
          <a:p>
            <a:pPr algn="just"/>
            <a:r>
              <a:rPr lang="en-US" sz="2000" dirty="0">
                <a:solidFill>
                  <a:schemeClr val="bg2">
                    <a:lumMod val="50000"/>
                  </a:schemeClr>
                </a:solidFill>
                <a:hlinkClick r:id="rId4"/>
              </a:rPr>
              <a:t>https://www.microsoft.com/en-us/sql-server/sql-server-2019</a:t>
            </a:r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  <a:p>
            <a:pPr algn="just"/>
            <a:endParaRPr lang="en-US" sz="2200" dirty="0">
              <a:solidFill>
                <a:schemeClr val="bg2">
                  <a:lumMod val="50000"/>
                </a:schemeClr>
              </a:solidFill>
            </a:endParaRPr>
          </a:p>
          <a:p>
            <a:pPr algn="just"/>
            <a:endParaRPr lang="en-US" sz="2200" dirty="0">
              <a:solidFill>
                <a:schemeClr val="bg2">
                  <a:lumMod val="50000"/>
                </a:schemeClr>
              </a:solidFill>
            </a:endParaRPr>
          </a:p>
          <a:p>
            <a:pPr algn="just"/>
            <a:endParaRPr lang="en-US" sz="2200" dirty="0">
              <a:solidFill>
                <a:schemeClr val="bg2">
                  <a:lumMod val="50000"/>
                </a:schemeClr>
              </a:solidFill>
            </a:endParaRPr>
          </a:p>
          <a:p>
            <a:pPr algn="just"/>
            <a:endParaRPr lang="en-US" sz="2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Title 2">
            <a:extLst>
              <a:ext uri="{FF2B5EF4-FFF2-40B4-BE49-F238E27FC236}">
                <a16:creationId xmlns:a16="http://schemas.microsoft.com/office/drawing/2014/main" id="{59CB903D-1D93-F44B-BD7C-C472E0B69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32" y="517633"/>
            <a:ext cx="10972800" cy="685800"/>
          </a:xfrm>
        </p:spPr>
        <p:txBody>
          <a:bodyPr/>
          <a:lstStyle/>
          <a:p>
            <a:r>
              <a:rPr lang="en-US" dirty="0"/>
              <a:t>Newsletter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C25817-EF73-4F38-B643-DDAD75486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7352" y="2793282"/>
            <a:ext cx="8077200" cy="38671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A103CC-2454-4219-8E80-AFA0F10A9D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668" y="762421"/>
            <a:ext cx="3039369" cy="75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23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74EBC-1C2E-4CCB-B113-3CDDC62ED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172" y="1448178"/>
            <a:ext cx="8519653" cy="164161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Congratulations to Allan Barrera for his new job!!!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DE4CB6-CC0E-49C2-A869-F17074252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041" y="3089788"/>
            <a:ext cx="2530978" cy="2530978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737C22-48AD-4927-8198-290E75CBE381}"/>
              </a:ext>
            </a:extLst>
          </p:cNvPr>
          <p:cNvSpPr txBox="1">
            <a:spLocks/>
          </p:cNvSpPr>
          <p:nvPr/>
        </p:nvSpPr>
        <p:spPr>
          <a:xfrm>
            <a:off x="5715446" y="3534248"/>
            <a:ext cx="5382046" cy="16416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sz="2000" kern="1200">
                <a:solidFill>
                  <a:srgbClr val="595959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  <a:lvl2pPr marL="342900" indent="-3429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•"/>
              <a:defRPr lang="en-US" sz="1800" kern="1200">
                <a:solidFill>
                  <a:srgbClr val="595959"/>
                </a:solidFill>
                <a:latin typeface="Gotham Light" pitchFamily="50" charset="0"/>
                <a:ea typeface="+mn-ea"/>
                <a:cs typeface="Gotham Light" pitchFamily="50" charset="0"/>
              </a:defRPr>
            </a:lvl2pPr>
            <a:lvl3pPr marL="638175" indent="-3429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•"/>
              <a:defRPr lang="en-US" sz="1600" kern="1200">
                <a:solidFill>
                  <a:srgbClr val="595959"/>
                </a:solidFill>
                <a:latin typeface="Gotham Light" pitchFamily="50" charset="0"/>
                <a:ea typeface="+mn-ea"/>
                <a:cs typeface="Gotham Light" pitchFamily="50" charset="0"/>
              </a:defRPr>
            </a:lvl3pPr>
            <a:lvl4pPr marL="922338" indent="-3429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•"/>
              <a:defRPr lang="en-US" sz="1600" kern="1200">
                <a:solidFill>
                  <a:srgbClr val="595959"/>
                </a:solidFill>
                <a:latin typeface="Gotham Light" pitchFamily="50" charset="0"/>
                <a:ea typeface="+mn-ea"/>
                <a:cs typeface="Gotham Light" pitchFamily="50" charset="0"/>
              </a:defRPr>
            </a:lvl4pPr>
            <a:lvl5pPr marL="1189038" indent="-3429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•"/>
              <a:defRPr lang="en-US" sz="1600" kern="1200">
                <a:solidFill>
                  <a:srgbClr val="595959"/>
                </a:solidFill>
                <a:latin typeface="Gotham Light" pitchFamily="50" charset="0"/>
                <a:ea typeface="+mn-ea"/>
                <a:cs typeface="Gotham Light" pitchFamily="50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/>
              <a:t>@</a:t>
            </a:r>
            <a:r>
              <a:rPr lang="en-US" sz="3200" dirty="0" err="1"/>
              <a:t>guatemallan</a:t>
            </a:r>
            <a:endParaRPr lang="en-US" sz="3200" dirty="0"/>
          </a:p>
          <a:p>
            <a:pPr algn="ctr"/>
            <a:r>
              <a:rPr lang="en-US" sz="3200" dirty="0"/>
              <a:t>in/</a:t>
            </a:r>
            <a:r>
              <a:rPr lang="en-US" sz="3200" dirty="0" err="1"/>
              <a:t>guatemallan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466345"/>
      </p:ext>
    </p:extLst>
  </p:cSld>
  <p:clrMapOvr>
    <a:masterClrMapping/>
  </p:clrMapOvr>
</p:sld>
</file>

<file path=ppt/theme/theme1.xml><?xml version="1.0" encoding="utf-8"?>
<a:theme xmlns:a="http://schemas.openxmlformats.org/drawingml/2006/main" name="PASS">
  <a:themeElements>
    <a:clrScheme name="Custom 2">
      <a:dk1>
        <a:sysClr val="windowText" lastClr="000000"/>
      </a:dk1>
      <a:lt1>
        <a:sysClr val="window" lastClr="FFFFFF"/>
      </a:lt1>
      <a:dk2>
        <a:srgbClr val="164781"/>
      </a:dk2>
      <a:lt2>
        <a:srgbClr val="5486B8"/>
      </a:lt2>
      <a:accent1>
        <a:srgbClr val="A2C0D2"/>
      </a:accent1>
      <a:accent2>
        <a:srgbClr val="99D7CF"/>
      </a:accent2>
      <a:accent3>
        <a:srgbClr val="499211"/>
      </a:accent3>
      <a:accent4>
        <a:srgbClr val="90C618"/>
      </a:accent4>
      <a:accent5>
        <a:srgbClr val="5FA57A"/>
      </a:accent5>
      <a:accent6>
        <a:srgbClr val="D1040D"/>
      </a:accent6>
      <a:hlink>
        <a:srgbClr val="F9423A"/>
      </a:hlink>
      <a:folHlink>
        <a:srgbClr val="F9423A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SS" id="{137DB105-9D11-B24A-8F8C-E07E26D807A9}" vid="{8D005EDD-AA9D-F940-BCD0-3A6E241B6975}"/>
    </a:ext>
  </a:extLst>
</a:theme>
</file>

<file path=ppt/theme/theme2.xml><?xml version="1.0" encoding="utf-8"?>
<a:theme xmlns:a="http://schemas.openxmlformats.org/drawingml/2006/main" name="PASS2017">
  <a:themeElements>
    <a:clrScheme name="PASS ">
      <a:dk1>
        <a:srgbClr val="000000"/>
      </a:dk1>
      <a:lt1>
        <a:srgbClr val="FFFFFF"/>
      </a:lt1>
      <a:dk2>
        <a:srgbClr val="F9413A"/>
      </a:dk2>
      <a:lt2>
        <a:srgbClr val="2CCCD3"/>
      </a:lt2>
      <a:accent1>
        <a:srgbClr val="6558B1"/>
      </a:accent1>
      <a:accent2>
        <a:srgbClr val="AF272F"/>
      </a:accent2>
      <a:accent3>
        <a:srgbClr val="2E008B"/>
      </a:accent3>
      <a:accent4>
        <a:srgbClr val="007377"/>
      </a:accent4>
      <a:accent5>
        <a:srgbClr val="00793E"/>
      </a:accent5>
      <a:accent6>
        <a:srgbClr val="F9413A"/>
      </a:accent6>
      <a:hlink>
        <a:srgbClr val="2CCCD3"/>
      </a:hlink>
      <a:folHlink>
        <a:srgbClr val="2CCCD3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SS2017" id="{7F2EDAA7-1BE8-5541-984F-C8D2BFAB6540}" vid="{CF91991A-FA34-444D-B243-010559AC70E6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PASS">
  <a:themeElements>
    <a:clrScheme name="Custom 2">
      <a:dk1>
        <a:sysClr val="windowText" lastClr="000000"/>
      </a:dk1>
      <a:lt1>
        <a:sysClr val="window" lastClr="FFFFFF"/>
      </a:lt1>
      <a:dk2>
        <a:srgbClr val="164781"/>
      </a:dk2>
      <a:lt2>
        <a:srgbClr val="5486B8"/>
      </a:lt2>
      <a:accent1>
        <a:srgbClr val="A2C0D2"/>
      </a:accent1>
      <a:accent2>
        <a:srgbClr val="99D7CF"/>
      </a:accent2>
      <a:accent3>
        <a:srgbClr val="499211"/>
      </a:accent3>
      <a:accent4>
        <a:srgbClr val="90C618"/>
      </a:accent4>
      <a:accent5>
        <a:srgbClr val="5FA57A"/>
      </a:accent5>
      <a:accent6>
        <a:srgbClr val="D1040D"/>
      </a:accent6>
      <a:hlink>
        <a:srgbClr val="F9423A"/>
      </a:hlink>
      <a:folHlink>
        <a:srgbClr val="F9423A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SS" id="{137DB105-9D11-B24A-8F8C-E07E26D807A9}" vid="{8D005EDD-AA9D-F940-BCD0-3A6E241B6975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929</Words>
  <Application>Microsoft Office PowerPoint</Application>
  <PresentationFormat>Widescreen</PresentationFormat>
  <Paragraphs>190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33" baseType="lpstr">
      <vt:lpstr>Arial</vt:lpstr>
      <vt:lpstr>Calibri</vt:lpstr>
      <vt:lpstr>Calibri Light</vt:lpstr>
      <vt:lpstr>Gotham HTF Light</vt:lpstr>
      <vt:lpstr>Gotham Light</vt:lpstr>
      <vt:lpstr>Segoe</vt:lpstr>
      <vt:lpstr>Segoe UI</vt:lpstr>
      <vt:lpstr>Segoe UI Light</vt:lpstr>
      <vt:lpstr>Segoe UI Semilight</vt:lpstr>
      <vt:lpstr>PASS</vt:lpstr>
      <vt:lpstr>PASS2017</vt:lpstr>
      <vt:lpstr>Custom Design</vt:lpstr>
      <vt:lpstr>1_PASS</vt:lpstr>
      <vt:lpstr>PowerPoint Presentation</vt:lpstr>
      <vt:lpstr>PowerPoint Presentation</vt:lpstr>
      <vt:lpstr>PowerPoint Presentation</vt:lpstr>
      <vt:lpstr>PowerPoint Presentation</vt:lpstr>
      <vt:lpstr>Upcoming Virtual Group Webinars</vt:lpstr>
      <vt:lpstr>Upcoming SQLSaturdays</vt:lpstr>
      <vt:lpstr>Join PASS to Grow Your Career</vt:lpstr>
      <vt:lpstr>Newsletter</vt:lpstr>
      <vt:lpstr>PowerPoint Presentation</vt:lpstr>
      <vt:lpstr>Job openings</vt:lpstr>
      <vt:lpstr>PowerPoint Presentation</vt:lpstr>
      <vt:lpstr>PowerPoint Presentation</vt:lpstr>
      <vt:lpstr>PowerPoint Presentation</vt:lpstr>
      <vt:lpstr>Want to write technical articles?</vt:lpstr>
      <vt:lpstr>Call for speakers</vt:lpstr>
      <vt:lpstr>Main Presentation</vt:lpstr>
      <vt:lpstr>Sponsors</vt:lpstr>
      <vt:lpstr>Resources</vt:lpstr>
      <vt:lpstr>Follow us</vt:lpstr>
      <vt:lpstr>Connect with PASS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Partnership Update</dc:title>
  <dc:creator>Sonya Waitman</dc:creator>
  <cp:lastModifiedBy>Pivaral leal, EDUARDO</cp:lastModifiedBy>
  <cp:revision>573</cp:revision>
  <dcterms:created xsi:type="dcterms:W3CDTF">2017-01-09T02:44:56Z</dcterms:created>
  <dcterms:modified xsi:type="dcterms:W3CDTF">2018-10-26T00:24:32Z</dcterms:modified>
</cp:coreProperties>
</file>

<file path=docProps/thumbnail.jpeg>
</file>